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79" r:id="rId5"/>
    <p:sldId id="402" r:id="rId6"/>
    <p:sldId id="398" r:id="rId7"/>
    <p:sldId id="384" r:id="rId8"/>
    <p:sldId id="387" r:id="rId9"/>
    <p:sldId id="407" r:id="rId10"/>
    <p:sldId id="390" r:id="rId11"/>
    <p:sldId id="391" r:id="rId12"/>
    <p:sldId id="399" r:id="rId13"/>
    <p:sldId id="389" r:id="rId14"/>
    <p:sldId id="392" r:id="rId15"/>
    <p:sldId id="394" r:id="rId16"/>
    <p:sldId id="395" r:id="rId17"/>
    <p:sldId id="404" r:id="rId18"/>
    <p:sldId id="405" r:id="rId19"/>
    <p:sldId id="396" r:id="rId20"/>
    <p:sldId id="403" r:id="rId21"/>
    <p:sldId id="401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A1FF"/>
    <a:srgbClr val="431F17"/>
    <a:srgbClr val="A7FF00"/>
    <a:srgbClr val="000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0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Lagas" userId="dc19a49f-3731-4ec5-b698-cc42c7c8f0e3" providerId="ADAL" clId="{2005B3E8-C7D1-4E40-BFEF-0D8C3FACD404}"/>
    <pc:docChg chg="delSld">
      <pc:chgData name="Tim Lagas" userId="dc19a49f-3731-4ec5-b698-cc42c7c8f0e3" providerId="ADAL" clId="{2005B3E8-C7D1-4E40-BFEF-0D8C3FACD404}" dt="2021-11-29T16:23:21.534" v="0" actId="47"/>
      <pc:docMkLst>
        <pc:docMk/>
      </pc:docMkLst>
      <pc:sldChg chg="del">
        <pc:chgData name="Tim Lagas" userId="dc19a49f-3731-4ec5-b698-cc42c7c8f0e3" providerId="ADAL" clId="{2005B3E8-C7D1-4E40-BFEF-0D8C3FACD404}" dt="2021-11-29T16:23:21.534" v="0" actId="47"/>
        <pc:sldMkLst>
          <pc:docMk/>
          <pc:sldMk cId="2074250882" sldId="4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1538-1FC0-48D9-B70E-2DC3874948F2}" type="datetimeFigureOut">
              <a:rPr lang="nl-NL" smtClean="0"/>
              <a:t>29-11-2021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D9B25-5126-4124-8E8A-22611371FA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47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1A8BD68-CFB7-4CE8-927C-EC6ABA751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C8E20B-A0BF-4CD6-AEE6-FAEAB7BE1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894417-9658-4824-AB01-4E994083A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824CAF-DF54-4A8A-A4C4-E08E0DB6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29-11-2021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08C39-37FF-4EBA-8913-006DB03B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8F163C-C938-43FA-A41C-FC704C3531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4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9F6768AA-6EFF-47EC-90A7-8C4D4510E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041AC9-116B-4F01-8FC8-907E718B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DFFB96-23F6-436F-B999-260145B3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29-11-2021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CEA7AC-038A-4FE9-8417-7A5B7BC1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D80BFB-C780-410E-B4A6-97DA0C4041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7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87D9-0B69-41E6-BCC7-2A763CFB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094E34-B709-4148-AAD2-3E31B39B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29-11-2021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B07FF9-DFE7-4583-9ED1-72016D53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20854E-98DB-41E1-A8DE-A4243692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54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709738"/>
            <a:ext cx="10515600" cy="2852737"/>
          </a:xfrm>
        </p:spPr>
        <p:txBody>
          <a:bodyPr>
            <a:normAutofit/>
          </a:bodyPr>
          <a:lstStyle>
            <a:lvl1pPr algn="ctr">
              <a:defRPr sz="6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1CED-57DC-4C78-B7F5-FE9095C4EDC6}" type="datetimeFigureOut">
              <a:rPr lang="nl-NL" smtClean="0"/>
              <a:pPr/>
              <a:t>29-11-2021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934E-9CBD-4FC9-8DF8-6E08159DA9D0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86398" y="4792531"/>
            <a:ext cx="1219201" cy="1219200"/>
          </a:xfrm>
          <a:prstGeom prst="ellipse">
            <a:avLst/>
          </a:prstGeom>
          <a:solidFill>
            <a:srgbClr val="6E1E82"/>
          </a:solidFill>
        </p:spPr>
        <p:txBody>
          <a:bodyPr lIns="0" anchor="ctr" anchorCtr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237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B5335E-426E-4FF0-8BD0-AFA8ACBB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11905F-E1EF-40AB-9922-3DF6880C6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34E063-366F-47A5-A903-1168B0A1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D4D1-00C4-4E8E-99A5-8D1DF5379DBE}" type="datetimeFigureOut">
              <a:rPr lang="nl-NL" smtClean="0"/>
              <a:t>29-11-2021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8F1765-D70C-4E4A-B52C-213A0677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C37449-F706-428B-B279-352BF37C0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Vormentaal">
            <a:extLst>
              <a:ext uri="{FF2B5EF4-FFF2-40B4-BE49-F238E27FC236}">
                <a16:creationId xmlns:a16="http://schemas.microsoft.com/office/drawing/2014/main" id="{2074DCA5-5660-40C3-B12B-972CD979B8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C48F74-8E96-4434-A02B-EA3EE1F88D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dernemersplein.nl/artikel/overzicht-rechtsvormen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graficalc.nl/rechtsvorm-kiezen-en-nadelen-op-rijtje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vk.nl/advies-en-informatie/bedrijf-starten/een-bedrijfsnaam-kiezen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ebly.com/nl" TargetMode="External"/><Relationship Id="rId2" Type="http://schemas.openxmlformats.org/officeDocument/2006/relationships/hyperlink" Target="https://www.kvk.nl/advies-en-informatie/bedrijf-starten/bedrijf-starten-wat-moet-je-regelen/een-bedrijfsnaam-kiezen/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igenbaas.flowsparks.com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DIVsEqsVN_s?feature=oembed" TargetMode="Externa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ondernemersplein.kvk.nl/keuzehulp-welke-rechtsvorm-past-bij-uw-bedrijf/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7E256807-68E5-45A0-8DD0-5696A7E4E94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848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400" b="1" dirty="0">
                <a:solidFill>
                  <a:srgbClr val="B8A1FF"/>
                </a:solidFill>
                <a:latin typeface="Arial"/>
                <a:cs typeface="Arial"/>
              </a:rPr>
              <a:t>Les 3 </a:t>
            </a:r>
            <a:r>
              <a:rPr lang="nl-NL" sz="4400" dirty="0">
                <a:solidFill>
                  <a:srgbClr val="B8A1FF"/>
                </a:solidFill>
                <a:latin typeface="Arial"/>
                <a:cs typeface="Arial"/>
              </a:rPr>
              <a:t>|</a:t>
            </a:r>
            <a:r>
              <a:rPr lang="nl-NL" sz="4400" b="1" dirty="0">
                <a:solidFill>
                  <a:srgbClr val="B8A1FF"/>
                </a:solidFill>
                <a:latin typeface="Arial"/>
                <a:cs typeface="Arial"/>
              </a:rPr>
              <a:t> periode 2 </a:t>
            </a:r>
            <a:r>
              <a:rPr lang="nl-NL" sz="4400" dirty="0">
                <a:solidFill>
                  <a:srgbClr val="B8A1FF"/>
                </a:solidFill>
                <a:latin typeface="Arial"/>
                <a:cs typeface="Arial"/>
              </a:rPr>
              <a:t>|</a:t>
            </a:r>
            <a:r>
              <a:rPr lang="nl-NL" sz="4400" b="1" dirty="0">
                <a:solidFill>
                  <a:srgbClr val="B8A1FF"/>
                </a:solidFill>
                <a:latin typeface="Arial"/>
                <a:cs typeface="Arial"/>
              </a:rPr>
              <a:t> leerjaar 2</a:t>
            </a:r>
            <a:endParaRPr lang="nl-NL" sz="4400" dirty="0">
              <a:solidFill>
                <a:srgbClr val="B8A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jdelijke aanduiding voor inhoud 5">
            <a:extLst>
              <a:ext uri="{FF2B5EF4-FFF2-40B4-BE49-F238E27FC236}">
                <a16:creationId xmlns:a16="http://schemas.microsoft.com/office/drawing/2014/main" id="{D3700955-4AB3-462E-A398-76CFA58BDAB0}"/>
              </a:ext>
            </a:extLst>
          </p:cNvPr>
          <p:cNvSpPr txBox="1">
            <a:spLocks/>
          </p:cNvSpPr>
          <p:nvPr/>
        </p:nvSpPr>
        <p:spPr>
          <a:xfrm>
            <a:off x="8733347" y="1716200"/>
            <a:ext cx="2562138" cy="17128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fontAlgn="base">
              <a:buNone/>
            </a:pPr>
            <a:r>
              <a:rPr lang="nl-NL" sz="1200" b="1" i="0" u="none" strike="noStrike" dirty="0">
                <a:solidFill>
                  <a:srgbClr val="000644"/>
                </a:solidFill>
                <a:effectLst/>
                <a:latin typeface="Arial" panose="020B0604020202020204" pitchFamily="34" charset="0"/>
              </a:rPr>
              <a:t>IBS Thema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l-NL" sz="1200" b="0" i="0" u="none" strike="noStrike" dirty="0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nl-NL" sz="1200" b="1" i="0" u="none" strike="noStrike" dirty="0" err="1">
                <a:effectLst/>
                <a:latin typeface="Arial" panose="020B0604020202020204" pitchFamily="34" charset="0"/>
              </a:rPr>
              <a:t>Qredits</a:t>
            </a:r>
            <a:r>
              <a:rPr lang="nl-NL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1B96BA2-902A-4078-8942-E8A2417A9A29}"/>
              </a:ext>
            </a:extLst>
          </p:cNvPr>
          <p:cNvSpPr txBox="1">
            <a:spLocks/>
          </p:cNvSpPr>
          <p:nvPr/>
        </p:nvSpPr>
        <p:spPr bwMode="auto">
          <a:xfrm>
            <a:off x="1915405" y="1717535"/>
            <a:ext cx="3655006" cy="301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18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Begrippen</a:t>
            </a:r>
          </a:p>
          <a:p>
            <a:pPr marL="0" indent="0">
              <a:buNone/>
            </a:pPr>
            <a:r>
              <a:rPr lang="nl-NL" sz="1800" dirty="0">
                <a:solidFill>
                  <a:srgbClr val="000000"/>
                </a:solidFill>
                <a:latin typeface="Arial"/>
                <a:cs typeface="Arial"/>
              </a:rPr>
              <a:t>Aan het einde van de les kan je de begrippen uitleggen</a:t>
            </a:r>
            <a:endParaRPr lang="nl-NL" dirty="0"/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>
                <a:latin typeface="Arial"/>
                <a:cs typeface="Arial"/>
              </a:rPr>
              <a:t>rechtsvormen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>
                <a:latin typeface="Arial"/>
                <a:cs typeface="Arial"/>
              </a:rPr>
              <a:t>aansprakelijkheid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>
                <a:latin typeface="Arial"/>
                <a:cs typeface="Arial"/>
              </a:rPr>
              <a:t>fiscaal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>
                <a:latin typeface="Arial"/>
                <a:cs typeface="Arial"/>
              </a:rPr>
              <a:t>belastingen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Investeerders</a:t>
            </a:r>
          </a:p>
          <a:p>
            <a:pPr>
              <a:buFont typeface="Wingdings" panose="05000000000000000000" pitchFamily="2" charset="2"/>
              <a:buChar char="ü"/>
            </a:pPr>
            <a:endParaRPr lang="nl-NL" sz="1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el 13">
            <a:extLst>
              <a:ext uri="{FF2B5EF4-FFF2-40B4-BE49-F238E27FC236}">
                <a16:creationId xmlns:a16="http://schemas.microsoft.com/office/drawing/2014/main" id="{E301E4D4-09EB-42FE-AC70-36D3DFBAE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550497"/>
              </p:ext>
            </p:extLst>
          </p:nvPr>
        </p:nvGraphicFramePr>
        <p:xfrm>
          <a:off x="2032961" y="6161520"/>
          <a:ext cx="7459328" cy="48256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64876989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6959719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45869624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423370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2985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5672319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3331059"/>
                    </a:ext>
                  </a:extLst>
                </a:gridCol>
                <a:gridCol w="726612">
                  <a:extLst>
                    <a:ext uri="{9D8B030D-6E8A-4147-A177-3AD203B41FA5}">
                      <a16:colId xmlns:a16="http://schemas.microsoft.com/office/drawing/2014/main" val="2175227633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1428987022"/>
                    </a:ext>
                  </a:extLst>
                </a:gridCol>
                <a:gridCol w="847289">
                  <a:extLst>
                    <a:ext uri="{9D8B030D-6E8A-4147-A177-3AD203B41FA5}">
                      <a16:colId xmlns:a16="http://schemas.microsoft.com/office/drawing/2014/main" val="279876203"/>
                    </a:ext>
                  </a:extLst>
                </a:gridCol>
              </a:tblGrid>
              <a:tr h="482561">
                <a:tc>
                  <a:txBody>
                    <a:bodyPr/>
                    <a:lstStyle/>
                    <a:p>
                      <a:pPr algn="ctr"/>
                      <a:r>
                        <a:rPr lang="nl-NL" sz="1200" b="1" strike="sngStrike" kern="1200" dirty="0">
                          <a:solidFill>
                            <a:srgbClr val="000644"/>
                          </a:solidFill>
                        </a:rPr>
                        <a:t>Week 1</a:t>
                      </a:r>
                      <a:endParaRPr lang="nl-NL" sz="1200" b="1" strike="sngStrike" kern="1200" dirty="0">
                        <a:solidFill>
                          <a:srgbClr val="00064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200" b="1" strike="sngStrike" kern="1200" baseline="0" dirty="0">
                          <a:solidFill>
                            <a:schemeClr val="tx1"/>
                          </a:solidFill>
                        </a:rPr>
                        <a:t>Week 2</a:t>
                      </a:r>
                      <a:endParaRPr lang="nl-NL" sz="1200" b="1" strike="sng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rgbClr val="B8A1FF"/>
                          </a:solidFill>
                        </a:rPr>
                        <a:t>Week 3</a:t>
                      </a:r>
                      <a:endParaRPr lang="nl-NL" sz="1200" b="1" kern="1200" dirty="0">
                        <a:solidFill>
                          <a:srgbClr val="B8A1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4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5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624924"/>
                  </a:ext>
                </a:extLst>
              </a:tr>
            </a:tbl>
          </a:graphicData>
        </a:graphic>
      </p:graphicFrame>
      <p:pic>
        <p:nvPicPr>
          <p:cNvPr id="8" name="Afbeelding 7">
            <a:extLst>
              <a:ext uri="{FF2B5EF4-FFF2-40B4-BE49-F238E27FC236}">
                <a16:creationId xmlns:a16="http://schemas.microsoft.com/office/drawing/2014/main" id="{272DB993-96F3-4002-941E-7B94050E84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8"/>
          <a:stretch/>
        </p:blipFill>
        <p:spPr>
          <a:xfrm>
            <a:off x="7413669" y="1702854"/>
            <a:ext cx="1137571" cy="97028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97B8CFA-CDB8-40FD-96FE-27726BF102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2"/>
          <a:stretch/>
        </p:blipFill>
        <p:spPr>
          <a:xfrm>
            <a:off x="635831" y="1726226"/>
            <a:ext cx="1097466" cy="942590"/>
          </a:xfrm>
          <a:prstGeom prst="rect">
            <a:avLst/>
          </a:prstGeom>
        </p:spPr>
      </p:pic>
      <p:sp>
        <p:nvSpPr>
          <p:cNvPr id="10" name="Tijdelijke aanduiding voor inhoud 5">
            <a:extLst>
              <a:ext uri="{FF2B5EF4-FFF2-40B4-BE49-F238E27FC236}">
                <a16:creationId xmlns:a16="http://schemas.microsoft.com/office/drawing/2014/main" id="{60253159-9685-4938-B8A7-8D90D4ABB2F1}"/>
              </a:ext>
            </a:extLst>
          </p:cNvPr>
          <p:cNvSpPr txBox="1">
            <a:spLocks/>
          </p:cNvSpPr>
          <p:nvPr/>
        </p:nvSpPr>
        <p:spPr bwMode="auto">
          <a:xfrm>
            <a:off x="8733347" y="4128719"/>
            <a:ext cx="2522033" cy="186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IBS Toetsing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 Kennistoets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dirty="0">
                <a:latin typeface="Arial"/>
                <a:cs typeface="Arial"/>
              </a:rPr>
              <a:t> Verantwoording</a:t>
            </a:r>
            <a:endParaRPr lang="nl-NL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72F2EFB-702C-4409-A49D-663AAFCEF8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7544011" y="4128719"/>
            <a:ext cx="1011007" cy="85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24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48593" y="-49165"/>
            <a:ext cx="9102377" cy="2852737"/>
          </a:xfrm>
        </p:spPr>
        <p:txBody>
          <a:bodyPr>
            <a:normAutofit/>
          </a:bodyPr>
          <a:lstStyle/>
          <a:p>
            <a:pPr algn="l"/>
            <a:r>
              <a:rPr lang="nl-NL" sz="2800" dirty="0">
                <a:solidFill>
                  <a:srgbClr val="FFC000"/>
                </a:solidFill>
              </a:rPr>
              <a:t>3.2 Rechtsvormen</a:t>
            </a:r>
            <a:endParaRPr lang="nl-NL" sz="2800" i="1" dirty="0">
              <a:solidFill>
                <a:srgbClr val="FFC000"/>
              </a:solidFill>
            </a:endParaRPr>
          </a:p>
        </p:txBody>
      </p:sp>
      <p:grpSp>
        <p:nvGrpSpPr>
          <p:cNvPr id="5" name="Groep 2"/>
          <p:cNvGrpSpPr/>
          <p:nvPr/>
        </p:nvGrpSpPr>
        <p:grpSpPr>
          <a:xfrm>
            <a:off x="-643895" y="-904433"/>
            <a:ext cx="3862087" cy="3862087"/>
            <a:chOff x="-643895" y="-904433"/>
            <a:chExt cx="3862087" cy="3862087"/>
          </a:xfrm>
          <a:solidFill>
            <a:schemeClr val="tx1"/>
          </a:solidFill>
        </p:grpSpPr>
        <p:sp>
          <p:nvSpPr>
            <p:cNvPr id="6" name="Ovaal 3"/>
            <p:cNvSpPr/>
            <p:nvPr/>
          </p:nvSpPr>
          <p:spPr>
            <a:xfrm>
              <a:off x="-643895" y="-904433"/>
              <a:ext cx="3862087" cy="3862087"/>
            </a:xfrm>
            <a:prstGeom prst="ellipse">
              <a:avLst/>
            </a:prstGeom>
            <a:grpFill/>
            <a:ln>
              <a:noFill/>
            </a:ln>
            <a:effectLst>
              <a:outerShdw blurRad="241300" dist="177800" dir="2700000" algn="tl" rotWithShape="0">
                <a:srgbClr val="171948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400" dirty="0"/>
                <a:t>  </a:t>
              </a:r>
            </a:p>
          </p:txBody>
        </p:sp>
        <p:pic>
          <p:nvPicPr>
            <p:cNvPr id="7" name="Afbeelding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36" y="293372"/>
              <a:ext cx="2167664" cy="2167664"/>
            </a:xfrm>
            <a:prstGeom prst="rect">
              <a:avLst/>
            </a:prstGeom>
            <a:grpFill/>
          </p:spPr>
        </p:pic>
      </p:grpSp>
      <p:grpSp>
        <p:nvGrpSpPr>
          <p:cNvPr id="8" name="Groep 7"/>
          <p:cNvGrpSpPr/>
          <p:nvPr/>
        </p:nvGrpSpPr>
        <p:grpSpPr>
          <a:xfrm>
            <a:off x="3581631" y="1955898"/>
            <a:ext cx="2403338" cy="600834"/>
            <a:chOff x="1238064" y="2275"/>
            <a:chExt cx="2403338" cy="600834"/>
          </a:xfrm>
        </p:grpSpPr>
        <p:sp>
          <p:nvSpPr>
            <p:cNvPr id="36" name="Afgeronde rechthoek 35"/>
            <p:cNvSpPr/>
            <p:nvPr/>
          </p:nvSpPr>
          <p:spPr>
            <a:xfrm>
              <a:off x="1238064" y="2275"/>
              <a:ext cx="2403338" cy="60083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Afgeronde rechthoek 4"/>
            <p:cNvSpPr txBox="1"/>
            <p:nvPr/>
          </p:nvSpPr>
          <p:spPr>
            <a:xfrm>
              <a:off x="1255662" y="19873"/>
              <a:ext cx="2368142" cy="5656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2000" b="1" kern="1200" dirty="0"/>
                <a:t>Natuurlijke personen</a:t>
              </a:r>
            </a:p>
          </p:txBody>
        </p:sp>
      </p:grpSp>
      <p:grpSp>
        <p:nvGrpSpPr>
          <p:cNvPr id="9" name="Groep 8"/>
          <p:cNvGrpSpPr/>
          <p:nvPr/>
        </p:nvGrpSpPr>
        <p:grpSpPr>
          <a:xfrm>
            <a:off x="3581631" y="2767025"/>
            <a:ext cx="2403338" cy="600834"/>
            <a:chOff x="1238064" y="813402"/>
            <a:chExt cx="2403338" cy="600834"/>
          </a:xfrm>
        </p:grpSpPr>
        <p:sp>
          <p:nvSpPr>
            <p:cNvPr id="34" name="Afgeronde rechthoek 33"/>
            <p:cNvSpPr/>
            <p:nvPr/>
          </p:nvSpPr>
          <p:spPr>
            <a:xfrm>
              <a:off x="1238064" y="813402"/>
              <a:ext cx="2403338" cy="60083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Afgeronde rechthoek 6"/>
            <p:cNvSpPr txBox="1"/>
            <p:nvPr/>
          </p:nvSpPr>
          <p:spPr>
            <a:xfrm>
              <a:off x="1255662" y="831000"/>
              <a:ext cx="2368142" cy="5656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800" kern="1200" dirty="0"/>
                <a:t>Eenmanszaak (</a:t>
              </a:r>
              <a:r>
                <a:rPr lang="nl-NL" sz="1800" kern="1200" dirty="0" err="1"/>
                <a:t>ez</a:t>
              </a:r>
              <a:r>
                <a:rPr lang="nl-NL" sz="1800" kern="1200" dirty="0"/>
                <a:t>)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100" i="1" dirty="0"/>
                <a:t>zzp / freelance</a:t>
              </a:r>
              <a:endParaRPr lang="nl-NL" sz="1100" i="1" kern="1200" dirty="0"/>
            </a:p>
          </p:txBody>
        </p:sp>
      </p:grpSp>
      <p:grpSp>
        <p:nvGrpSpPr>
          <p:cNvPr id="10" name="Groep 9"/>
          <p:cNvGrpSpPr/>
          <p:nvPr/>
        </p:nvGrpSpPr>
        <p:grpSpPr>
          <a:xfrm>
            <a:off x="3581631" y="3578152"/>
            <a:ext cx="2403338" cy="600834"/>
            <a:chOff x="1238064" y="1624529"/>
            <a:chExt cx="2403338" cy="600834"/>
          </a:xfrm>
        </p:grpSpPr>
        <p:sp>
          <p:nvSpPr>
            <p:cNvPr id="32" name="Afgeronde rechthoek 31"/>
            <p:cNvSpPr/>
            <p:nvPr/>
          </p:nvSpPr>
          <p:spPr>
            <a:xfrm>
              <a:off x="1238064" y="1624529"/>
              <a:ext cx="2403338" cy="60083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Afgeronde rechthoek 8"/>
            <p:cNvSpPr txBox="1"/>
            <p:nvPr/>
          </p:nvSpPr>
          <p:spPr>
            <a:xfrm>
              <a:off x="1255662" y="1642127"/>
              <a:ext cx="2368142" cy="5656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800" kern="1200" dirty="0"/>
                <a:t>Vennootschap onder firma (vof)</a:t>
              </a:r>
            </a:p>
          </p:txBody>
        </p:sp>
      </p:grpSp>
      <p:grpSp>
        <p:nvGrpSpPr>
          <p:cNvPr id="11" name="Groep 10"/>
          <p:cNvGrpSpPr/>
          <p:nvPr/>
        </p:nvGrpSpPr>
        <p:grpSpPr>
          <a:xfrm>
            <a:off x="3581631" y="4389279"/>
            <a:ext cx="2403338" cy="600834"/>
            <a:chOff x="1238064" y="2435656"/>
            <a:chExt cx="2403338" cy="600834"/>
          </a:xfrm>
        </p:grpSpPr>
        <p:sp>
          <p:nvSpPr>
            <p:cNvPr id="30" name="Afgeronde rechthoek 29"/>
            <p:cNvSpPr/>
            <p:nvPr/>
          </p:nvSpPr>
          <p:spPr>
            <a:xfrm>
              <a:off x="1238064" y="2435656"/>
              <a:ext cx="2403338" cy="60083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Afgeronde rechthoek 10"/>
            <p:cNvSpPr txBox="1"/>
            <p:nvPr/>
          </p:nvSpPr>
          <p:spPr>
            <a:xfrm>
              <a:off x="1255662" y="2453254"/>
              <a:ext cx="2368142" cy="5656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800" kern="1200" dirty="0"/>
                <a:t>Maatschap (mts)</a:t>
              </a:r>
            </a:p>
          </p:txBody>
        </p:sp>
      </p:grpSp>
      <p:grpSp>
        <p:nvGrpSpPr>
          <p:cNvPr id="12" name="Groep 11"/>
          <p:cNvGrpSpPr/>
          <p:nvPr/>
        </p:nvGrpSpPr>
        <p:grpSpPr>
          <a:xfrm>
            <a:off x="6321437" y="1955898"/>
            <a:ext cx="2403338" cy="600834"/>
            <a:chOff x="3977870" y="2275"/>
            <a:chExt cx="2403338" cy="600834"/>
          </a:xfrm>
        </p:grpSpPr>
        <p:sp>
          <p:nvSpPr>
            <p:cNvPr id="28" name="Afgeronde rechthoek 27"/>
            <p:cNvSpPr/>
            <p:nvPr/>
          </p:nvSpPr>
          <p:spPr>
            <a:xfrm>
              <a:off x="3977870" y="2275"/>
              <a:ext cx="2403338" cy="60083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Afgeronde rechthoek 12"/>
            <p:cNvSpPr txBox="1"/>
            <p:nvPr/>
          </p:nvSpPr>
          <p:spPr>
            <a:xfrm>
              <a:off x="3995468" y="19873"/>
              <a:ext cx="2368142" cy="5656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2000" b="1" kern="1200" dirty="0"/>
                <a:t>Rechtspersonen</a:t>
              </a:r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6321437" y="2767025"/>
            <a:ext cx="2403338" cy="600834"/>
            <a:chOff x="3977870" y="813402"/>
            <a:chExt cx="2403338" cy="600834"/>
          </a:xfrm>
        </p:grpSpPr>
        <p:sp>
          <p:nvSpPr>
            <p:cNvPr id="26" name="Afgeronde rechthoek 25"/>
            <p:cNvSpPr/>
            <p:nvPr/>
          </p:nvSpPr>
          <p:spPr>
            <a:xfrm>
              <a:off x="3977870" y="813402"/>
              <a:ext cx="2403338" cy="60083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Afgeronde rechthoek 14"/>
            <p:cNvSpPr txBox="1"/>
            <p:nvPr/>
          </p:nvSpPr>
          <p:spPr>
            <a:xfrm>
              <a:off x="3995468" y="831000"/>
              <a:ext cx="2368142" cy="5656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800" kern="1200" dirty="0"/>
                <a:t>Besloten vennootschap (</a:t>
              </a:r>
              <a:r>
                <a:rPr lang="nl-NL" dirty="0"/>
                <a:t>BV</a:t>
              </a:r>
              <a:r>
                <a:rPr lang="nl-NL" sz="1800" kern="1200" dirty="0"/>
                <a:t>)</a:t>
              </a:r>
            </a:p>
          </p:txBody>
        </p:sp>
      </p:grpSp>
      <p:grpSp>
        <p:nvGrpSpPr>
          <p:cNvPr id="14" name="Groep 13"/>
          <p:cNvGrpSpPr/>
          <p:nvPr/>
        </p:nvGrpSpPr>
        <p:grpSpPr>
          <a:xfrm>
            <a:off x="6321437" y="3578152"/>
            <a:ext cx="2403338" cy="600834"/>
            <a:chOff x="3977870" y="1624529"/>
            <a:chExt cx="2403338" cy="600834"/>
          </a:xfrm>
        </p:grpSpPr>
        <p:sp>
          <p:nvSpPr>
            <p:cNvPr id="24" name="Afgeronde rechthoek 23"/>
            <p:cNvSpPr/>
            <p:nvPr/>
          </p:nvSpPr>
          <p:spPr>
            <a:xfrm>
              <a:off x="3977870" y="1624529"/>
              <a:ext cx="2403338" cy="60083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Afgeronde rechthoek 16"/>
            <p:cNvSpPr txBox="1"/>
            <p:nvPr/>
          </p:nvSpPr>
          <p:spPr>
            <a:xfrm>
              <a:off x="3995468" y="1642127"/>
              <a:ext cx="2368142" cy="5656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800" kern="1200" dirty="0"/>
                <a:t>Naamloze vennootschap (nv)</a:t>
              </a:r>
            </a:p>
          </p:txBody>
        </p:sp>
      </p:grpSp>
      <p:grpSp>
        <p:nvGrpSpPr>
          <p:cNvPr id="15" name="Groep 14"/>
          <p:cNvGrpSpPr/>
          <p:nvPr/>
        </p:nvGrpSpPr>
        <p:grpSpPr>
          <a:xfrm>
            <a:off x="6321437" y="4389279"/>
            <a:ext cx="2403338" cy="600834"/>
            <a:chOff x="3977870" y="2435656"/>
            <a:chExt cx="2403338" cy="600834"/>
          </a:xfrm>
        </p:grpSpPr>
        <p:sp>
          <p:nvSpPr>
            <p:cNvPr id="22" name="Afgeronde rechthoek 21"/>
            <p:cNvSpPr/>
            <p:nvPr/>
          </p:nvSpPr>
          <p:spPr>
            <a:xfrm>
              <a:off x="3977870" y="2435656"/>
              <a:ext cx="2403338" cy="60083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Afgeronde rechthoek 18"/>
            <p:cNvSpPr txBox="1"/>
            <p:nvPr/>
          </p:nvSpPr>
          <p:spPr>
            <a:xfrm>
              <a:off x="3995468" y="2453254"/>
              <a:ext cx="2368142" cy="5656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800" kern="1200" dirty="0"/>
                <a:t>Vereniging</a:t>
              </a:r>
            </a:p>
          </p:txBody>
        </p:sp>
      </p:grpSp>
      <p:grpSp>
        <p:nvGrpSpPr>
          <p:cNvPr id="16" name="Groep 15"/>
          <p:cNvGrpSpPr/>
          <p:nvPr/>
        </p:nvGrpSpPr>
        <p:grpSpPr>
          <a:xfrm>
            <a:off x="6321437" y="5200406"/>
            <a:ext cx="2403338" cy="600834"/>
            <a:chOff x="3977870" y="3246783"/>
            <a:chExt cx="2403338" cy="600834"/>
          </a:xfrm>
        </p:grpSpPr>
        <p:sp>
          <p:nvSpPr>
            <p:cNvPr id="20" name="Afgeronde rechthoek 19"/>
            <p:cNvSpPr/>
            <p:nvPr/>
          </p:nvSpPr>
          <p:spPr>
            <a:xfrm>
              <a:off x="3977870" y="3246783"/>
              <a:ext cx="2403338" cy="60083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Afgeronde rechthoek 20"/>
            <p:cNvSpPr txBox="1"/>
            <p:nvPr/>
          </p:nvSpPr>
          <p:spPr>
            <a:xfrm>
              <a:off x="3995468" y="3264381"/>
              <a:ext cx="2368142" cy="5656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800" kern="1200" dirty="0"/>
                <a:t>Stichting</a:t>
              </a:r>
            </a:p>
          </p:txBody>
        </p:sp>
      </p:grpSp>
      <p:grpSp>
        <p:nvGrpSpPr>
          <p:cNvPr id="17" name="Groep 16"/>
          <p:cNvGrpSpPr/>
          <p:nvPr/>
        </p:nvGrpSpPr>
        <p:grpSpPr>
          <a:xfrm>
            <a:off x="6321437" y="6011533"/>
            <a:ext cx="2403338" cy="600834"/>
            <a:chOff x="3977870" y="4057910"/>
            <a:chExt cx="2403338" cy="600834"/>
          </a:xfrm>
        </p:grpSpPr>
        <p:sp>
          <p:nvSpPr>
            <p:cNvPr id="18" name="Afgeronde rechthoek 17"/>
            <p:cNvSpPr/>
            <p:nvPr/>
          </p:nvSpPr>
          <p:spPr>
            <a:xfrm>
              <a:off x="3977870" y="4057910"/>
              <a:ext cx="2403338" cy="60083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Afgeronde rechthoek 22"/>
            <p:cNvSpPr txBox="1"/>
            <p:nvPr/>
          </p:nvSpPr>
          <p:spPr>
            <a:xfrm>
              <a:off x="3995468" y="4075508"/>
              <a:ext cx="2368142" cy="5656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800" kern="1200" dirty="0"/>
                <a:t>Coöperatie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910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91575" y="0"/>
            <a:ext cx="9102377" cy="926620"/>
          </a:xfrm>
        </p:spPr>
        <p:txBody>
          <a:bodyPr>
            <a:normAutofit/>
          </a:bodyPr>
          <a:lstStyle/>
          <a:p>
            <a:pPr algn="l"/>
            <a:r>
              <a:rPr lang="nl-NL" sz="2800" dirty="0">
                <a:solidFill>
                  <a:srgbClr val="FFC000"/>
                </a:solidFill>
              </a:rPr>
              <a:t>3.2 Rechtsvormen</a:t>
            </a:r>
            <a:endParaRPr lang="nl-NL" sz="2800" i="1" dirty="0">
              <a:solidFill>
                <a:srgbClr val="FFC000"/>
              </a:solidFill>
            </a:endParaRPr>
          </a:p>
        </p:txBody>
      </p:sp>
      <p:grpSp>
        <p:nvGrpSpPr>
          <p:cNvPr id="5" name="Groep 2"/>
          <p:cNvGrpSpPr/>
          <p:nvPr/>
        </p:nvGrpSpPr>
        <p:grpSpPr>
          <a:xfrm>
            <a:off x="-643895" y="-904433"/>
            <a:ext cx="3862087" cy="3862087"/>
            <a:chOff x="-643895" y="-904433"/>
            <a:chExt cx="3862087" cy="3862087"/>
          </a:xfrm>
          <a:solidFill>
            <a:schemeClr val="tx1"/>
          </a:solidFill>
        </p:grpSpPr>
        <p:sp>
          <p:nvSpPr>
            <p:cNvPr id="6" name="Ovaal 3"/>
            <p:cNvSpPr/>
            <p:nvPr/>
          </p:nvSpPr>
          <p:spPr>
            <a:xfrm>
              <a:off x="-643895" y="-904433"/>
              <a:ext cx="3862087" cy="3862087"/>
            </a:xfrm>
            <a:prstGeom prst="ellipse">
              <a:avLst/>
            </a:prstGeom>
            <a:grpFill/>
            <a:ln>
              <a:noFill/>
            </a:ln>
            <a:effectLst>
              <a:outerShdw blurRad="241300" dist="177800" dir="2700000" algn="tl" rotWithShape="0">
                <a:srgbClr val="171948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400" dirty="0"/>
                <a:t>  </a:t>
              </a:r>
            </a:p>
          </p:txBody>
        </p:sp>
        <p:pic>
          <p:nvPicPr>
            <p:cNvPr id="7" name="Afbeelding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36" y="293372"/>
              <a:ext cx="2167664" cy="2167664"/>
            </a:xfrm>
            <a:prstGeom prst="rect">
              <a:avLst/>
            </a:prstGeom>
            <a:grpFill/>
          </p:spPr>
        </p:pic>
      </p:grpSp>
      <p:sp>
        <p:nvSpPr>
          <p:cNvPr id="38" name="Titel 1"/>
          <p:cNvSpPr txBox="1">
            <a:spLocks/>
          </p:cNvSpPr>
          <p:nvPr/>
        </p:nvSpPr>
        <p:spPr>
          <a:xfrm>
            <a:off x="3218192" y="1810738"/>
            <a:ext cx="8558941" cy="35994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6E1E8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600" dirty="0">
                <a:solidFill>
                  <a:schemeClr val="tx1"/>
                </a:solidFill>
              </a:rPr>
              <a:t>Opdracht </a:t>
            </a:r>
          </a:p>
          <a:p>
            <a:pPr algn="l"/>
            <a:endParaRPr lang="nl-NL" sz="1600" dirty="0">
              <a:solidFill>
                <a:schemeClr val="tx1"/>
              </a:solidFill>
            </a:endParaRPr>
          </a:p>
          <a:p>
            <a:pPr algn="l"/>
            <a:r>
              <a:rPr lang="nl-NL" sz="1600" dirty="0">
                <a:solidFill>
                  <a:schemeClr val="tx1"/>
                </a:solidFill>
              </a:rPr>
              <a:t>Zoek per rechtsvorm 1 nadeel en 1 voordeel op.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</a:rPr>
              <a:t>Je hebt hiervoor 5 minuten de tijd.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</a:rPr>
              <a:t>Doe dit in tweetallen</a:t>
            </a:r>
          </a:p>
          <a:p>
            <a:pPr algn="l"/>
            <a:endParaRPr lang="nl-NL" sz="1600" dirty="0">
              <a:solidFill>
                <a:schemeClr val="tx1"/>
              </a:solidFill>
            </a:endParaRPr>
          </a:p>
          <a:p>
            <a:pPr algn="l"/>
            <a:r>
              <a:rPr lang="nl-NL" sz="1600" dirty="0">
                <a:solidFill>
                  <a:schemeClr val="tx1"/>
                </a:solidFill>
              </a:rPr>
              <a:t>Welke rechtsvorm past volgens jou het beste bij jullie onderneming en waarom?</a:t>
            </a:r>
          </a:p>
          <a:p>
            <a:pPr algn="l"/>
            <a:endParaRPr lang="nl-NL" sz="1600" dirty="0">
              <a:solidFill>
                <a:schemeClr val="tx1"/>
              </a:solidFill>
            </a:endParaRPr>
          </a:p>
          <a:p>
            <a:pPr algn="l"/>
            <a:endParaRPr lang="nl-NL" sz="1600" dirty="0">
              <a:solidFill>
                <a:schemeClr val="tx1"/>
              </a:solidFill>
            </a:endParaRPr>
          </a:p>
          <a:p>
            <a:pPr algn="l"/>
            <a:r>
              <a:rPr lang="nl-NL" sz="1600" dirty="0">
                <a:solidFill>
                  <a:schemeClr val="tx1"/>
                </a:solidFill>
              </a:rPr>
              <a:t>Gebruik onderstaande links:</a:t>
            </a:r>
          </a:p>
          <a:p>
            <a:pPr algn="l"/>
            <a:endParaRPr lang="nl-NL" sz="1600" dirty="0">
              <a:solidFill>
                <a:schemeClr val="tx1"/>
              </a:solidFill>
            </a:endParaRPr>
          </a:p>
          <a:p>
            <a:pPr algn="l"/>
            <a:r>
              <a:rPr lang="nl-NL" sz="1600" dirty="0">
                <a:solidFill>
                  <a:schemeClr val="tx1"/>
                </a:solidFill>
              </a:rPr>
              <a:t>Overzicht rechtsvormen: </a:t>
            </a:r>
            <a:r>
              <a:rPr lang="nl-NL" sz="16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https://www.ondernemersplein.nl/artikel/overzicht-rechtsvormen/</a:t>
            </a:r>
            <a:r>
              <a:rPr lang="nl-NL" sz="1600" dirty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nl-NL" sz="1600" dirty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nl-NL" sz="1600" dirty="0">
                <a:solidFill>
                  <a:schemeClr val="tx1"/>
                </a:solidFill>
              </a:rPr>
              <a:t>Voor- en nadelen van rechtsvormen: </a:t>
            </a:r>
          </a:p>
          <a:p>
            <a:pPr algn="l"/>
            <a:r>
              <a:rPr lang="nl-NL" sz="16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https://www.graficalc.nl/rechtsvorm-kiezen-en-nadelen-op-rijtje/</a:t>
            </a:r>
            <a:r>
              <a:rPr lang="nl-NL" sz="1600" dirty="0">
                <a:solidFill>
                  <a:schemeClr val="tx1"/>
                </a:solidFill>
              </a:rPr>
              <a:t>   </a:t>
            </a:r>
          </a:p>
          <a:p>
            <a:pPr algn="l"/>
            <a:endParaRPr lang="nl-NL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022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48593" y="-49165"/>
            <a:ext cx="9102377" cy="769601"/>
          </a:xfrm>
        </p:spPr>
        <p:txBody>
          <a:bodyPr>
            <a:normAutofit/>
          </a:bodyPr>
          <a:lstStyle/>
          <a:p>
            <a:pPr algn="l"/>
            <a:r>
              <a:rPr lang="nl-NL" sz="2800" b="1" dirty="0">
                <a:solidFill>
                  <a:srgbClr val="B8A1FF"/>
                </a:solidFill>
              </a:rPr>
              <a:t>3.3 BTW en belastingdienst</a:t>
            </a:r>
            <a:endParaRPr lang="nl-NL" sz="2800" b="1" i="1" dirty="0">
              <a:solidFill>
                <a:srgbClr val="B8A1FF"/>
              </a:solidFill>
            </a:endParaRPr>
          </a:p>
        </p:txBody>
      </p:sp>
      <p:grpSp>
        <p:nvGrpSpPr>
          <p:cNvPr id="5" name="Groep 2"/>
          <p:cNvGrpSpPr/>
          <p:nvPr/>
        </p:nvGrpSpPr>
        <p:grpSpPr>
          <a:xfrm>
            <a:off x="-643895" y="-904433"/>
            <a:ext cx="3862087" cy="3862087"/>
            <a:chOff x="-643895" y="-904433"/>
            <a:chExt cx="3862087" cy="3862087"/>
          </a:xfrm>
          <a:solidFill>
            <a:schemeClr val="tx1"/>
          </a:solidFill>
        </p:grpSpPr>
        <p:sp>
          <p:nvSpPr>
            <p:cNvPr id="6" name="Ovaal 3"/>
            <p:cNvSpPr/>
            <p:nvPr/>
          </p:nvSpPr>
          <p:spPr>
            <a:xfrm>
              <a:off x="-643895" y="-904433"/>
              <a:ext cx="3862087" cy="3862087"/>
            </a:xfrm>
            <a:prstGeom prst="ellipse">
              <a:avLst/>
            </a:prstGeom>
            <a:grpFill/>
            <a:ln>
              <a:noFill/>
            </a:ln>
            <a:effectLst>
              <a:outerShdw blurRad="241300" dist="177800" dir="2700000" algn="tl" rotWithShape="0">
                <a:srgbClr val="171948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400" dirty="0">
                  <a:solidFill>
                    <a:schemeClr val="tx1"/>
                  </a:solidFill>
                </a:rPr>
                <a:t>  </a:t>
              </a:r>
            </a:p>
          </p:txBody>
        </p:sp>
        <p:pic>
          <p:nvPicPr>
            <p:cNvPr id="7" name="Afbeelding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36" y="293372"/>
              <a:ext cx="2167664" cy="2167664"/>
            </a:xfrm>
            <a:prstGeom prst="rect">
              <a:avLst/>
            </a:prstGeom>
            <a:grpFill/>
          </p:spPr>
        </p:pic>
      </p:grpSp>
      <p:sp>
        <p:nvSpPr>
          <p:cNvPr id="38" name="Titel 1"/>
          <p:cNvSpPr txBox="1">
            <a:spLocks/>
          </p:cNvSpPr>
          <p:nvPr/>
        </p:nvSpPr>
        <p:spPr>
          <a:xfrm>
            <a:off x="1863527" y="3065234"/>
            <a:ext cx="3843008" cy="3798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6E1E8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600" i="1" dirty="0">
                <a:solidFill>
                  <a:schemeClr val="tx1"/>
                </a:solidFill>
              </a:rPr>
              <a:t>Btw-tarieven</a:t>
            </a:r>
          </a:p>
          <a:p>
            <a:pPr algn="l"/>
            <a:endParaRPr lang="nl-NL" sz="1600" i="1" dirty="0">
              <a:solidFill>
                <a:schemeClr val="tx1"/>
              </a:solidFill>
            </a:endParaRPr>
          </a:p>
        </p:txBody>
      </p:sp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1989667" y="3445117"/>
          <a:ext cx="9424004" cy="12598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956998">
                  <a:extLst>
                    <a:ext uri="{9D8B030D-6E8A-4147-A177-3AD203B41FA5}">
                      <a16:colId xmlns:a16="http://schemas.microsoft.com/office/drawing/2014/main" val="1281642109"/>
                    </a:ext>
                  </a:extLst>
                </a:gridCol>
                <a:gridCol w="2836068">
                  <a:extLst>
                    <a:ext uri="{9D8B030D-6E8A-4147-A177-3AD203B41FA5}">
                      <a16:colId xmlns:a16="http://schemas.microsoft.com/office/drawing/2014/main" val="236362889"/>
                    </a:ext>
                  </a:extLst>
                </a:gridCol>
                <a:gridCol w="5630938">
                  <a:extLst>
                    <a:ext uri="{9D8B030D-6E8A-4147-A177-3AD203B41FA5}">
                      <a16:colId xmlns:a16="http://schemas.microsoft.com/office/drawing/2014/main" val="26479856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b="1" dirty="0">
                          <a:solidFill>
                            <a:srgbClr val="232572"/>
                          </a:solidFill>
                        </a:rPr>
                        <a:t>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dirty="0"/>
                        <a:t>Algemeen</a:t>
                      </a:r>
                      <a:r>
                        <a:rPr lang="nl-NL" sz="1400" b="1" baseline="0" dirty="0"/>
                        <a:t> of basistarief</a:t>
                      </a:r>
                      <a:endParaRPr lang="nl-NL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b="1" dirty="0"/>
                        <a:t>die niet vrijgesteld zijn, en die niet onder het 9%- of 0%-tarief vallen.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09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b="1" dirty="0">
                          <a:solidFill>
                            <a:srgbClr val="232572"/>
                          </a:solidFill>
                        </a:rPr>
                        <a:t>9%*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b="1" dirty="0"/>
                        <a:t>Verlaagd tarief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b="1" dirty="0"/>
                        <a:t>Voedingsmiddelen, water, agrarische goederen, geneesmiddelen, kunst en boeken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124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b="1">
                          <a:solidFill>
                            <a:srgbClr val="232572"/>
                          </a:solidFill>
                        </a:rPr>
                        <a:t>0%</a:t>
                      </a:r>
                      <a:endParaRPr lang="nl-NL" b="1" dirty="0">
                        <a:solidFill>
                          <a:srgbClr val="232572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nl-NL" sz="1400" b="1" dirty="0"/>
                        <a:t>Goederen die je exporteert, visvangst,</a:t>
                      </a:r>
                      <a:r>
                        <a:rPr lang="nl-NL" sz="1400" b="1" baseline="0" dirty="0"/>
                        <a:t> accijnsgoederen</a:t>
                      </a:r>
                      <a:endParaRPr lang="nl-NL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90720"/>
                  </a:ext>
                </a:extLst>
              </a:tr>
            </a:tbl>
          </a:graphicData>
        </a:graphic>
      </p:graphicFrame>
      <p:sp>
        <p:nvSpPr>
          <p:cNvPr id="11" name="Titel 1"/>
          <p:cNvSpPr txBox="1">
            <a:spLocks/>
          </p:cNvSpPr>
          <p:nvPr/>
        </p:nvSpPr>
        <p:spPr>
          <a:xfrm>
            <a:off x="1989667" y="5199182"/>
            <a:ext cx="9711266" cy="10679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6E1E8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100" i="1" dirty="0">
                <a:solidFill>
                  <a:schemeClr val="tx1"/>
                </a:solidFill>
              </a:rPr>
              <a:t>* Vanaf 1 januari 2019 is het verlaagde tarief verhoogd van 6% naar 9%. Dit is niet in de e-</a:t>
            </a:r>
            <a:r>
              <a:rPr lang="nl-NL" sz="1100" i="1" dirty="0" err="1">
                <a:solidFill>
                  <a:schemeClr val="tx1"/>
                </a:solidFill>
              </a:rPr>
              <a:t>learning</a:t>
            </a:r>
            <a:r>
              <a:rPr lang="nl-NL" sz="1100" i="1" dirty="0">
                <a:solidFill>
                  <a:schemeClr val="tx1"/>
                </a:solidFill>
              </a:rPr>
              <a:t> aangepast.</a:t>
            </a:r>
          </a:p>
          <a:p>
            <a:pPr algn="l"/>
            <a:endParaRPr lang="nl-NL" sz="11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51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48593" y="-49164"/>
            <a:ext cx="9102377" cy="735040"/>
          </a:xfrm>
        </p:spPr>
        <p:txBody>
          <a:bodyPr>
            <a:normAutofit/>
          </a:bodyPr>
          <a:lstStyle/>
          <a:p>
            <a:pPr algn="l"/>
            <a:r>
              <a:rPr lang="nl-NL" sz="2800" dirty="0">
                <a:solidFill>
                  <a:srgbClr val="FFC000"/>
                </a:solidFill>
              </a:rPr>
              <a:t>3.3 BTW en belastingdienst</a:t>
            </a:r>
            <a:endParaRPr lang="nl-NL" sz="2800" i="1" dirty="0">
              <a:solidFill>
                <a:srgbClr val="FFC000"/>
              </a:solidFill>
            </a:endParaRPr>
          </a:p>
        </p:txBody>
      </p:sp>
      <p:grpSp>
        <p:nvGrpSpPr>
          <p:cNvPr id="5" name="Groep 2"/>
          <p:cNvGrpSpPr/>
          <p:nvPr/>
        </p:nvGrpSpPr>
        <p:grpSpPr>
          <a:xfrm>
            <a:off x="-643895" y="-904433"/>
            <a:ext cx="3862087" cy="3862087"/>
            <a:chOff x="-643895" y="-904433"/>
            <a:chExt cx="3862087" cy="3862087"/>
          </a:xfrm>
          <a:solidFill>
            <a:schemeClr val="tx1"/>
          </a:solidFill>
        </p:grpSpPr>
        <p:sp>
          <p:nvSpPr>
            <p:cNvPr id="6" name="Ovaal 3"/>
            <p:cNvSpPr/>
            <p:nvPr/>
          </p:nvSpPr>
          <p:spPr>
            <a:xfrm>
              <a:off x="-643895" y="-904433"/>
              <a:ext cx="3862087" cy="3862087"/>
            </a:xfrm>
            <a:prstGeom prst="ellipse">
              <a:avLst/>
            </a:prstGeom>
            <a:grpFill/>
            <a:ln>
              <a:noFill/>
            </a:ln>
            <a:effectLst>
              <a:outerShdw blurRad="241300" dist="177800" dir="2700000" algn="tl" rotWithShape="0">
                <a:srgbClr val="171948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400" dirty="0"/>
                <a:t>  </a:t>
              </a:r>
            </a:p>
          </p:txBody>
        </p:sp>
        <p:pic>
          <p:nvPicPr>
            <p:cNvPr id="7" name="Afbeelding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36" y="293372"/>
              <a:ext cx="2167664" cy="2167664"/>
            </a:xfrm>
            <a:prstGeom prst="rect">
              <a:avLst/>
            </a:prstGeom>
            <a:grpFill/>
          </p:spPr>
        </p:pic>
      </p:grp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864" y="2296544"/>
            <a:ext cx="4699383" cy="373929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322" y="2296543"/>
            <a:ext cx="4627902" cy="3623965"/>
          </a:xfrm>
          <a:prstGeom prst="rect">
            <a:avLst/>
          </a:prstGeom>
        </p:spPr>
      </p:pic>
      <p:pic>
        <p:nvPicPr>
          <p:cNvPr id="2050" name="Picture 2" descr="Afbeeldingsresultaat voor belastingdienst 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4"/>
          <a:stretch/>
        </p:blipFill>
        <p:spPr bwMode="auto">
          <a:xfrm>
            <a:off x="3581631" y="822162"/>
            <a:ext cx="3492500" cy="114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Afbeelding met persoon, winkel, stapel&#10;&#10;Automatisch gegenereerde beschrijving">
            <a:extLst>
              <a:ext uri="{FF2B5EF4-FFF2-40B4-BE49-F238E27FC236}">
                <a16:creationId xmlns:a16="http://schemas.microsoft.com/office/drawing/2014/main" id="{E28E9C6C-902D-4258-843D-821626044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1" y="4404420"/>
            <a:ext cx="3078087" cy="230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55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04541D5-CFE8-4986-9FEA-1BA12E2FA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892" y="554475"/>
            <a:ext cx="7310731" cy="581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68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C7038CB-B7B4-477C-93CA-A60C5C017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836" y="642433"/>
            <a:ext cx="7117044" cy="55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14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35867" y="-49165"/>
            <a:ext cx="9215103" cy="2852737"/>
          </a:xfrm>
        </p:spPr>
        <p:txBody>
          <a:bodyPr>
            <a:normAutofit/>
          </a:bodyPr>
          <a:lstStyle/>
          <a:p>
            <a:pPr algn="l"/>
            <a:r>
              <a:rPr lang="nl-NL" sz="2800" dirty="0">
                <a:solidFill>
                  <a:srgbClr val="FFC000"/>
                </a:solidFill>
              </a:rPr>
              <a:t>3.5 Regels voor je bedrijfsnaam en        domeinnaam</a:t>
            </a:r>
            <a:endParaRPr lang="nl-NL" sz="2800" i="1" dirty="0">
              <a:solidFill>
                <a:srgbClr val="FFC000"/>
              </a:solidFill>
            </a:endParaRPr>
          </a:p>
        </p:txBody>
      </p:sp>
      <p:grpSp>
        <p:nvGrpSpPr>
          <p:cNvPr id="5" name="Groep 2"/>
          <p:cNvGrpSpPr/>
          <p:nvPr/>
        </p:nvGrpSpPr>
        <p:grpSpPr>
          <a:xfrm>
            <a:off x="-643895" y="-904433"/>
            <a:ext cx="3862087" cy="3862087"/>
            <a:chOff x="-643895" y="-904433"/>
            <a:chExt cx="3862087" cy="3862087"/>
          </a:xfrm>
          <a:solidFill>
            <a:schemeClr val="tx1"/>
          </a:solidFill>
        </p:grpSpPr>
        <p:sp>
          <p:nvSpPr>
            <p:cNvPr id="6" name="Ovaal 3"/>
            <p:cNvSpPr/>
            <p:nvPr/>
          </p:nvSpPr>
          <p:spPr>
            <a:xfrm>
              <a:off x="-643895" y="-904433"/>
              <a:ext cx="3862087" cy="3862087"/>
            </a:xfrm>
            <a:prstGeom prst="ellipse">
              <a:avLst/>
            </a:prstGeom>
            <a:grpFill/>
            <a:ln>
              <a:noFill/>
            </a:ln>
            <a:effectLst>
              <a:outerShdw blurRad="241300" dist="177800" dir="2700000" algn="tl" rotWithShape="0">
                <a:srgbClr val="171948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400" dirty="0"/>
                <a:t>  </a:t>
              </a:r>
            </a:p>
          </p:txBody>
        </p:sp>
        <p:pic>
          <p:nvPicPr>
            <p:cNvPr id="7" name="Afbeelding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36" y="293372"/>
              <a:ext cx="2167664" cy="2167664"/>
            </a:xfrm>
            <a:prstGeom prst="rect">
              <a:avLst/>
            </a:prstGeom>
            <a:grpFill/>
          </p:spPr>
        </p:pic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521B8647-C631-45E6-835B-51649A006FCD}"/>
              </a:ext>
            </a:extLst>
          </p:cNvPr>
          <p:cNvSpPr txBox="1"/>
          <p:nvPr/>
        </p:nvSpPr>
        <p:spPr>
          <a:xfrm>
            <a:off x="3148827" y="2405235"/>
            <a:ext cx="8408071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nl-NL" sz="1200" b="0" i="0" dirty="0">
                <a:solidFill>
                  <a:srgbClr val="343434"/>
                </a:solidFill>
                <a:effectLst/>
                <a:latin typeface="Roboto" panose="02000000000000000000" pitchFamily="2" charset="0"/>
              </a:rPr>
              <a:t>Je bedrijfsnaam maakt je bedrijf uniek. </a:t>
            </a:r>
          </a:p>
          <a:p>
            <a:pPr algn="l">
              <a:spcAft>
                <a:spcPts val="1200"/>
              </a:spcAft>
            </a:pPr>
            <a:endParaRPr lang="nl-NL" sz="1200" b="0" i="0" dirty="0">
              <a:solidFill>
                <a:srgbClr val="343434"/>
              </a:solidFill>
              <a:effectLst/>
              <a:latin typeface="Roboto" panose="02000000000000000000" pitchFamily="2" charset="0"/>
            </a:endParaRPr>
          </a:p>
          <a:p>
            <a:pPr algn="l">
              <a:spcAft>
                <a:spcPts val="1200"/>
              </a:spcAft>
            </a:pPr>
            <a:r>
              <a:rPr lang="nl-NL" sz="1200" dirty="0">
                <a:solidFill>
                  <a:srgbClr val="343434"/>
                </a:solidFill>
                <a:latin typeface="Roboto" panose="02000000000000000000" pitchFamily="2" charset="0"/>
              </a:rPr>
              <a:t>Je kan </a:t>
            </a:r>
            <a:r>
              <a:rPr lang="nl-NL" sz="1200" b="0" i="0" dirty="0">
                <a:solidFill>
                  <a:srgbClr val="343434"/>
                </a:solidFill>
                <a:effectLst/>
                <a:latin typeface="Roboto" panose="02000000000000000000" pitchFamily="2" charset="0"/>
              </a:rPr>
              <a:t>niet zomaar iedere bedrijfsnaam kiezen? Er zijn een aantal spelregels:</a:t>
            </a:r>
          </a:p>
          <a:p>
            <a:pPr marL="171450" indent="-1714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200" b="0" i="0" dirty="0">
                <a:solidFill>
                  <a:srgbClr val="343434"/>
                </a:solidFill>
                <a:effectLst/>
                <a:latin typeface="Roboto" panose="02000000000000000000" pitchFamily="2" charset="0"/>
              </a:rPr>
              <a:t>Ben eerlijk</a:t>
            </a:r>
          </a:p>
          <a:p>
            <a:pPr marL="171450" indent="-1714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200" b="0" i="0" dirty="0">
                <a:solidFill>
                  <a:srgbClr val="343434"/>
                </a:solidFill>
                <a:effectLst/>
                <a:latin typeface="Roboto" panose="02000000000000000000" pitchFamily="2" charset="0"/>
              </a:rPr>
              <a:t>Kies een naam die bij jouw bedrijf past. Verkoop je groenten dan kies je een naam die daar bij past.</a:t>
            </a:r>
          </a:p>
          <a:p>
            <a:pPr marL="171450" indent="-1714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200" b="0" i="0" dirty="0">
                <a:solidFill>
                  <a:srgbClr val="343434"/>
                </a:solidFill>
                <a:effectLst/>
                <a:latin typeface="Roboto" panose="02000000000000000000" pitchFamily="2" charset="0"/>
              </a:rPr>
              <a:t>Je mag geen merknamen van bekende bedrijven gebruiken, zoals die van Apple of Google. </a:t>
            </a:r>
          </a:p>
          <a:p>
            <a:pPr algn="l">
              <a:spcAft>
                <a:spcPts val="1200"/>
              </a:spcAft>
            </a:pPr>
            <a:r>
              <a:rPr lang="nl-NL" sz="1200" dirty="0">
                <a:solidFill>
                  <a:srgbClr val="343434"/>
                </a:solidFill>
                <a:latin typeface="Roboto" panose="02000000000000000000" pitchFamily="2" charset="0"/>
              </a:rPr>
              <a:t>     </a:t>
            </a:r>
            <a:r>
              <a:rPr lang="nl-NL" sz="1200" b="0" i="0" dirty="0">
                <a:solidFill>
                  <a:srgbClr val="343434"/>
                </a:solidFill>
                <a:effectLst/>
                <a:latin typeface="Roboto" panose="02000000000000000000" pitchFamily="2" charset="0"/>
              </a:rPr>
              <a:t>Klanten raken dan in de war en weten niet met wie ze zaken doen. Je moet dus altijd je eigen naam bedenken.</a:t>
            </a:r>
          </a:p>
          <a:p>
            <a:pPr marL="171450" indent="-1714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200" b="0" i="0" dirty="0">
                <a:solidFill>
                  <a:srgbClr val="343434"/>
                </a:solidFill>
                <a:effectLst/>
                <a:latin typeface="Roboto" panose="02000000000000000000" pitchFamily="2" charset="0"/>
              </a:rPr>
              <a:t>Sommige leestekens mag je wel gebruiken en sommige niet. Zo mag je @, &amp; en + wel gebruiken, maar (), ?, !, *, # niet.</a:t>
            </a:r>
          </a:p>
          <a:p>
            <a:pPr marL="171450" indent="-1714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200" b="0" i="0" dirty="0">
                <a:solidFill>
                  <a:srgbClr val="343434"/>
                </a:solidFill>
                <a:effectLst/>
                <a:latin typeface="Roboto" panose="02000000000000000000" pitchFamily="2" charset="0"/>
              </a:rPr>
              <a:t>Als een bedrijfsnaam al bestaat mag je deze niet gebruiken. Er zijn wel uitzonderingen:</a:t>
            </a:r>
            <a:br>
              <a:rPr lang="nl-NL" sz="1200" b="0" i="0" dirty="0">
                <a:solidFill>
                  <a:srgbClr val="343434"/>
                </a:solidFill>
                <a:effectLst/>
                <a:latin typeface="Roboto" panose="02000000000000000000" pitchFamily="2" charset="0"/>
              </a:rPr>
            </a:br>
            <a:r>
              <a:rPr lang="nl-NL" sz="1200" b="0" i="0" dirty="0">
                <a:solidFill>
                  <a:srgbClr val="343434"/>
                </a:solidFill>
                <a:effectLst/>
                <a:latin typeface="Roboto" panose="02000000000000000000" pitchFamily="2" charset="0"/>
              </a:rPr>
              <a:t>- Als de naam hetzelfde is, maar jouw bedrijf iets heel anders doet in een andere branche, kan het misschien wel.</a:t>
            </a:r>
            <a:br>
              <a:rPr lang="nl-NL" sz="1200" b="0" i="0" dirty="0">
                <a:solidFill>
                  <a:srgbClr val="343434"/>
                </a:solidFill>
                <a:effectLst/>
                <a:latin typeface="Roboto" panose="02000000000000000000" pitchFamily="2" charset="0"/>
              </a:rPr>
            </a:br>
            <a:r>
              <a:rPr lang="nl-NL" sz="1200" b="0" i="0" dirty="0">
                <a:solidFill>
                  <a:srgbClr val="343434"/>
                </a:solidFill>
                <a:effectLst/>
                <a:latin typeface="Roboto" panose="02000000000000000000" pitchFamily="2" charset="0"/>
              </a:rPr>
              <a:t>- Als jij bijvoorbeeld in Groningen werkt en jouw concurrent in Brabant, dan mag je soms wel dezelfde naam gebruiken.</a:t>
            </a:r>
          </a:p>
          <a:p>
            <a:pPr algn="l">
              <a:spcAft>
                <a:spcPts val="1200"/>
              </a:spcAft>
            </a:pPr>
            <a:endParaRPr lang="nl-NL" sz="1200" b="0" i="0" dirty="0">
              <a:solidFill>
                <a:srgbClr val="343434"/>
              </a:solidFill>
              <a:effectLst/>
              <a:latin typeface="Roboto" panose="02000000000000000000" pitchFamily="2" charset="0"/>
            </a:endParaRPr>
          </a:p>
          <a:p>
            <a:pPr algn="l">
              <a:spcAft>
                <a:spcPts val="1200"/>
              </a:spcAft>
            </a:pPr>
            <a:r>
              <a:rPr lang="nl-NL" sz="1200" dirty="0">
                <a:solidFill>
                  <a:srgbClr val="343434"/>
                </a:solidFill>
                <a:latin typeface="Roboto" panose="02000000000000000000" pitchFamily="2" charset="0"/>
                <a:hlinkClick r:id="rId3"/>
              </a:rPr>
              <a:t>Meer info over bedrijfsnamen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4139965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06BEB3CA-A66C-41C6-857B-E4A76449BC16}"/>
              </a:ext>
            </a:extLst>
          </p:cNvPr>
          <p:cNvSpPr txBox="1">
            <a:spLocks/>
          </p:cNvSpPr>
          <p:nvPr/>
        </p:nvSpPr>
        <p:spPr>
          <a:xfrm>
            <a:off x="868088" y="994175"/>
            <a:ext cx="9066941" cy="35994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6E1E8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600" i="1" dirty="0">
                <a:solidFill>
                  <a:schemeClr val="tx1"/>
                </a:solidFill>
              </a:rPr>
              <a:t>OPDRACHT – KIES JE BEDRIJFSNAAM</a:t>
            </a:r>
          </a:p>
          <a:p>
            <a:pPr algn="l"/>
            <a:endParaRPr lang="nl-NL" sz="1600" i="1" dirty="0">
              <a:solidFill>
                <a:schemeClr val="tx1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nl-NL" sz="1600" dirty="0">
                <a:solidFill>
                  <a:schemeClr val="tx1"/>
                </a:solidFill>
              </a:rPr>
              <a:t>Ga na onderstaande link van de Kamer van Koophandel</a:t>
            </a:r>
          </a:p>
          <a:p>
            <a:pPr algn="l"/>
            <a:r>
              <a:rPr lang="nl-NL" sz="10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https://www.kvk.nl/advies-en-informatie/bedrijf-starten/bedrijf-starten-wat-moet-je-regelen/een-bedrijfsnaam-kiezen/</a:t>
            </a:r>
            <a:endParaRPr lang="nl-NL" sz="300" dirty="0">
              <a:solidFill>
                <a:schemeClr val="tx1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endParaRPr lang="nl-NL" sz="1600" dirty="0">
              <a:solidFill>
                <a:schemeClr val="tx1"/>
              </a:solidFill>
            </a:endParaRPr>
          </a:p>
          <a:p>
            <a:pPr marL="342900" indent="-342900" algn="l">
              <a:buFont typeface="+mj-lt"/>
              <a:buAutoNum type="arabicPeriod" startAt="2"/>
            </a:pPr>
            <a:r>
              <a:rPr lang="nl-NL" sz="1600" dirty="0">
                <a:solidFill>
                  <a:schemeClr val="tx1"/>
                </a:solidFill>
              </a:rPr>
              <a:t>Doorloop de stappen bij het bedenken van een passende bedrijfsnaam voor jullie bedrijf</a:t>
            </a:r>
          </a:p>
          <a:p>
            <a:pPr marL="342900" indent="-342900" algn="l">
              <a:buFont typeface="+mj-lt"/>
              <a:buAutoNum type="arabicPeriod" startAt="2"/>
            </a:pPr>
            <a:endParaRPr lang="nl-NL" sz="1600" dirty="0">
              <a:solidFill>
                <a:schemeClr val="tx1"/>
              </a:solidFill>
            </a:endParaRPr>
          </a:p>
          <a:p>
            <a:pPr marL="342900" indent="-342900" algn="l">
              <a:buFont typeface="+mj-lt"/>
              <a:buAutoNum type="arabicPeriod" startAt="2"/>
            </a:pPr>
            <a:r>
              <a:rPr lang="nl-NL" sz="1600" dirty="0">
                <a:solidFill>
                  <a:schemeClr val="tx1"/>
                </a:solidFill>
              </a:rPr>
              <a:t>Maak een passende website voor jullie bedrijf (bijv. via </a:t>
            </a:r>
            <a:r>
              <a:rPr lang="nl-NL" sz="16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www.weebly.com/nl</a:t>
            </a:r>
            <a:r>
              <a:rPr lang="nl-NL" sz="1600" dirty="0">
                <a:solidFill>
                  <a:schemeClr val="tx1"/>
                </a:solidFill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342107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persoon, person&#10;&#10;Automatisch gegenereerde beschrijving">
            <a:extLst>
              <a:ext uri="{FF2B5EF4-FFF2-40B4-BE49-F238E27FC236}">
                <a16:creationId xmlns:a16="http://schemas.microsoft.com/office/drawing/2014/main" id="{C45F310F-6A8B-4AB4-832C-6A141C575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64" y="2353766"/>
            <a:ext cx="5139847" cy="289116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0FC4991-3CE7-420E-99C4-456051652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16" y="1678187"/>
            <a:ext cx="4242322" cy="424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C33D5EB-5EA4-4E6D-B183-16DA913D99C4}"/>
              </a:ext>
            </a:extLst>
          </p:cNvPr>
          <p:cNvSpPr txBox="1">
            <a:spLocks/>
          </p:cNvSpPr>
          <p:nvPr/>
        </p:nvSpPr>
        <p:spPr>
          <a:xfrm>
            <a:off x="539080" y="-132291"/>
            <a:ext cx="10156629" cy="1711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>
                <a:solidFill>
                  <a:srgbClr val="B8A1FF"/>
                </a:solidFill>
              </a:rPr>
              <a:t>Het traject van het starten van je eigen bedrijf.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86B9BCB-52A5-4C1F-8064-CCA12A6DA582}"/>
              </a:ext>
            </a:extLst>
          </p:cNvPr>
          <p:cNvSpPr txBox="1"/>
          <p:nvPr/>
        </p:nvSpPr>
        <p:spPr>
          <a:xfrm>
            <a:off x="2273830" y="1468582"/>
            <a:ext cx="66871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De stappen die je doorloopt volgens de KvK</a:t>
            </a:r>
          </a:p>
          <a:p>
            <a:endParaRPr lang="nl-NL" dirty="0"/>
          </a:p>
          <a:p>
            <a:r>
              <a:rPr lang="nl-NL" b="1" dirty="0"/>
              <a:t>#1 </a:t>
            </a:r>
            <a:r>
              <a:rPr lang="nl-NL" dirty="0"/>
              <a:t>Onderzoek de mogelijkheden en test je kwaliteiten</a:t>
            </a:r>
          </a:p>
          <a:p>
            <a:r>
              <a:rPr lang="nl-NL" b="1" dirty="0"/>
              <a:t>#2 </a:t>
            </a:r>
            <a:r>
              <a:rPr lang="nl-NL" dirty="0"/>
              <a:t>Verken de markt en bepaal je strategie</a:t>
            </a:r>
          </a:p>
          <a:p>
            <a:r>
              <a:rPr lang="nl-NL" b="1" dirty="0"/>
              <a:t>#3 </a:t>
            </a:r>
            <a:r>
              <a:rPr lang="nl-NL" dirty="0"/>
              <a:t>Maak een financieel plan</a:t>
            </a:r>
          </a:p>
          <a:p>
            <a:r>
              <a:rPr lang="nl-NL" b="1" dirty="0"/>
              <a:t>#4 </a:t>
            </a:r>
            <a:r>
              <a:rPr lang="nl-NL" dirty="0"/>
              <a:t>Bedenk een (unieke) bedrijfsnaam</a:t>
            </a:r>
          </a:p>
          <a:p>
            <a:r>
              <a:rPr lang="nl-NL" b="1" dirty="0"/>
              <a:t>#5 </a:t>
            </a:r>
            <a:r>
              <a:rPr lang="nl-NL" dirty="0"/>
              <a:t>Kies een rechtsvorm</a:t>
            </a:r>
          </a:p>
          <a:p>
            <a:r>
              <a:rPr lang="nl-NL" b="1" dirty="0"/>
              <a:t>#6 </a:t>
            </a:r>
            <a:r>
              <a:rPr lang="nl-NL" strike="sngStrike" dirty="0"/>
              <a:t>Zorg dat je administratie voldoet aan de eisen (Belasting)</a:t>
            </a:r>
          </a:p>
          <a:p>
            <a:r>
              <a:rPr lang="nl-NL" b="1" dirty="0"/>
              <a:t>#7 </a:t>
            </a:r>
            <a:r>
              <a:rPr lang="nl-NL" strike="sngStrike" dirty="0"/>
              <a:t>Regel algemene voorwaarden en verzekeringen</a:t>
            </a:r>
          </a:p>
          <a:p>
            <a:r>
              <a:rPr lang="nl-NL" b="1" dirty="0"/>
              <a:t>#8 </a:t>
            </a:r>
            <a:r>
              <a:rPr lang="nl-NL" dirty="0"/>
              <a:t>Voldoe aan de wettelijke eisen</a:t>
            </a:r>
          </a:p>
          <a:p>
            <a:r>
              <a:rPr lang="nl-NL" b="1" dirty="0"/>
              <a:t>#9 </a:t>
            </a:r>
            <a:r>
              <a:rPr lang="nl-NL" strike="sngStrike" dirty="0"/>
              <a:t>Schrijf je bedrijf in bij het KVK</a:t>
            </a:r>
          </a:p>
          <a:p>
            <a:r>
              <a:rPr lang="nl-NL" b="1" dirty="0"/>
              <a:t>#10 </a:t>
            </a:r>
            <a:r>
              <a:rPr lang="nl-NL" dirty="0"/>
              <a:t>Ga op zoek naar klanten</a:t>
            </a:r>
          </a:p>
        </p:txBody>
      </p:sp>
      <p:pic>
        <p:nvPicPr>
          <p:cNvPr id="6" name="Afbeelding 5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D038EC6A-A0CA-4304-A059-981CD1D1E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465" y="2035450"/>
            <a:ext cx="3595103" cy="2849452"/>
          </a:xfrm>
          <a:prstGeom prst="rect">
            <a:avLst/>
          </a:prstGeom>
        </p:spPr>
      </p:pic>
      <p:pic>
        <p:nvPicPr>
          <p:cNvPr id="8" name="Afbeelding 7" descr="Duim omhoog Handy">
            <a:extLst>
              <a:ext uri="{FF2B5EF4-FFF2-40B4-BE49-F238E27FC236}">
                <a16:creationId xmlns:a16="http://schemas.microsoft.com/office/drawing/2014/main" id="{DE073E3C-CB77-4688-B2A0-0765A1C04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55" y="1947899"/>
            <a:ext cx="332275" cy="332275"/>
          </a:xfrm>
          <a:prstGeom prst="rect">
            <a:avLst/>
          </a:prstGeom>
        </p:spPr>
      </p:pic>
      <p:pic>
        <p:nvPicPr>
          <p:cNvPr id="9" name="Afbeelding 8" descr="Duim omhoog Handy">
            <a:extLst>
              <a:ext uri="{FF2B5EF4-FFF2-40B4-BE49-F238E27FC236}">
                <a16:creationId xmlns:a16="http://schemas.microsoft.com/office/drawing/2014/main" id="{B86E2D20-593B-4D11-A17F-E9A55B4AE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568" y="2270446"/>
            <a:ext cx="332275" cy="3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98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68519" y="359823"/>
            <a:ext cx="10156629" cy="678967"/>
          </a:xfrm>
        </p:spPr>
        <p:txBody>
          <a:bodyPr>
            <a:normAutofit/>
          </a:bodyPr>
          <a:lstStyle/>
          <a:p>
            <a:r>
              <a:rPr lang="nl-NL" sz="2800" b="1" dirty="0">
                <a:solidFill>
                  <a:srgbClr val="B8A1FF"/>
                </a:solidFill>
              </a:rPr>
              <a:t>H3. De onderneming en de omgeving</a:t>
            </a:r>
            <a:endParaRPr lang="nl-NL" sz="2800" b="1" i="1" dirty="0">
              <a:solidFill>
                <a:srgbClr val="B8A1FF"/>
              </a:solidFill>
            </a:endParaRPr>
          </a:p>
        </p:txBody>
      </p:sp>
      <p:grpSp>
        <p:nvGrpSpPr>
          <p:cNvPr id="5" name="Groep 2"/>
          <p:cNvGrpSpPr/>
          <p:nvPr/>
        </p:nvGrpSpPr>
        <p:grpSpPr>
          <a:xfrm>
            <a:off x="-962079" y="-1061996"/>
            <a:ext cx="3862087" cy="3862087"/>
            <a:chOff x="-643895" y="-904433"/>
            <a:chExt cx="3862087" cy="3862087"/>
          </a:xfrm>
          <a:solidFill>
            <a:schemeClr val="tx1"/>
          </a:solidFill>
        </p:grpSpPr>
        <p:sp>
          <p:nvSpPr>
            <p:cNvPr id="6" name="Ovaal 3"/>
            <p:cNvSpPr/>
            <p:nvPr/>
          </p:nvSpPr>
          <p:spPr>
            <a:xfrm>
              <a:off x="-643895" y="-904433"/>
              <a:ext cx="3862087" cy="3862087"/>
            </a:xfrm>
            <a:prstGeom prst="ellipse">
              <a:avLst/>
            </a:prstGeom>
            <a:grpFill/>
            <a:ln>
              <a:noFill/>
            </a:ln>
            <a:effectLst>
              <a:outerShdw blurRad="241300" dist="177800" dir="2700000" algn="tl" rotWithShape="0">
                <a:srgbClr val="171948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400" dirty="0"/>
                <a:t>  </a:t>
              </a:r>
            </a:p>
          </p:txBody>
        </p:sp>
        <p:pic>
          <p:nvPicPr>
            <p:cNvPr id="7" name="Afbeelding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36" y="293372"/>
              <a:ext cx="2167664" cy="2167664"/>
            </a:xfrm>
            <a:prstGeom prst="rect">
              <a:avLst/>
            </a:prstGeom>
            <a:grpFill/>
          </p:spPr>
        </p:pic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C8D9400D-B58E-4AF9-97A9-7EBD1AD44B55}"/>
              </a:ext>
            </a:extLst>
          </p:cNvPr>
          <p:cNvSpPr txBox="1"/>
          <p:nvPr/>
        </p:nvSpPr>
        <p:spPr>
          <a:xfrm>
            <a:off x="4333538" y="2051843"/>
            <a:ext cx="37837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3.1</a:t>
            </a:r>
            <a:r>
              <a:rPr lang="nl-NL" dirty="0"/>
              <a:t> Ondernemersklimaat in Nederland</a:t>
            </a:r>
          </a:p>
          <a:p>
            <a:r>
              <a:rPr lang="nl-NL" b="1" dirty="0"/>
              <a:t>3.2 </a:t>
            </a:r>
            <a:r>
              <a:rPr lang="nl-NL" dirty="0"/>
              <a:t>Rechtsvormen</a:t>
            </a:r>
          </a:p>
          <a:p>
            <a:r>
              <a:rPr lang="nl-NL" b="1" dirty="0"/>
              <a:t>3.3</a:t>
            </a:r>
            <a:r>
              <a:rPr lang="nl-NL" dirty="0"/>
              <a:t> BTW en belasting</a:t>
            </a:r>
          </a:p>
          <a:p>
            <a:r>
              <a:rPr lang="nl-NL" b="1" dirty="0"/>
              <a:t>3.4 </a:t>
            </a:r>
            <a:r>
              <a:rPr lang="nl-NL" dirty="0"/>
              <a:t>Verzekeringen</a:t>
            </a:r>
          </a:p>
          <a:p>
            <a:r>
              <a:rPr lang="nl-NL" b="1" dirty="0"/>
              <a:t>3.5</a:t>
            </a:r>
            <a:r>
              <a:rPr lang="nl-NL" dirty="0"/>
              <a:t> Regels voor je bedrijfsnaam</a:t>
            </a:r>
          </a:p>
          <a:p>
            <a:r>
              <a:rPr lang="nl-NL" b="1" dirty="0"/>
              <a:t>3.6</a:t>
            </a:r>
            <a:r>
              <a:rPr lang="nl-NL" dirty="0"/>
              <a:t> wetten, regels en vergunningen</a:t>
            </a:r>
          </a:p>
        </p:txBody>
      </p:sp>
      <p:pic>
        <p:nvPicPr>
          <p:cNvPr id="25" name="Afbeelding 24" descr="Afbeelding met lucht&#10;&#10;Automatisch gegenereerde beschrijving">
            <a:extLst>
              <a:ext uri="{FF2B5EF4-FFF2-40B4-BE49-F238E27FC236}">
                <a16:creationId xmlns:a16="http://schemas.microsoft.com/office/drawing/2014/main" id="{F8E9643C-C076-4B22-A14E-837898749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538" y="4571716"/>
            <a:ext cx="3934782" cy="2213315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2DCB662D-8104-44F7-A03C-18E6B9B9DECF}"/>
              </a:ext>
            </a:extLst>
          </p:cNvPr>
          <p:cNvSpPr txBox="1"/>
          <p:nvPr/>
        </p:nvSpPr>
        <p:spPr>
          <a:xfrm>
            <a:off x="4304144" y="1395350"/>
            <a:ext cx="44981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/>
              <a:t>Waar gaan we het over hebben?</a:t>
            </a:r>
          </a:p>
        </p:txBody>
      </p:sp>
    </p:spTree>
    <p:extLst>
      <p:ext uri="{BB962C8B-B14F-4D97-AF65-F5344CB8AC3E}">
        <p14:creationId xmlns:p14="http://schemas.microsoft.com/office/powerpoint/2010/main" val="2944309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2"/>
          <p:cNvGrpSpPr/>
          <p:nvPr/>
        </p:nvGrpSpPr>
        <p:grpSpPr>
          <a:xfrm>
            <a:off x="-962079" y="-1061996"/>
            <a:ext cx="3862087" cy="3862087"/>
            <a:chOff x="-643895" y="-904433"/>
            <a:chExt cx="3862087" cy="3862087"/>
          </a:xfrm>
          <a:solidFill>
            <a:schemeClr val="tx1"/>
          </a:solidFill>
        </p:grpSpPr>
        <p:sp>
          <p:nvSpPr>
            <p:cNvPr id="6" name="Ovaal 3"/>
            <p:cNvSpPr/>
            <p:nvPr/>
          </p:nvSpPr>
          <p:spPr>
            <a:xfrm>
              <a:off x="-643895" y="-904433"/>
              <a:ext cx="3862087" cy="3862087"/>
            </a:xfrm>
            <a:prstGeom prst="ellipse">
              <a:avLst/>
            </a:prstGeom>
            <a:grpFill/>
            <a:ln>
              <a:noFill/>
            </a:ln>
            <a:effectLst>
              <a:outerShdw blurRad="241300" dist="177800" dir="2700000" algn="tl" rotWithShape="0">
                <a:srgbClr val="171948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400" dirty="0"/>
                <a:t>  </a:t>
              </a:r>
            </a:p>
          </p:txBody>
        </p:sp>
        <p:pic>
          <p:nvPicPr>
            <p:cNvPr id="7" name="Afbeelding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36" y="293372"/>
              <a:ext cx="2167664" cy="2167664"/>
            </a:xfrm>
            <a:prstGeom prst="rect">
              <a:avLst/>
            </a:prstGeom>
            <a:grpFill/>
          </p:spPr>
        </p:pic>
      </p:grpSp>
      <p:sp>
        <p:nvSpPr>
          <p:cNvPr id="9" name="TextBox 3">
            <a:extLst>
              <a:ext uri="{FF2B5EF4-FFF2-40B4-BE49-F238E27FC236}">
                <a16:creationId xmlns:a16="http://schemas.microsoft.com/office/drawing/2014/main" id="{CFD4EED5-3E91-43FB-82FE-1D5E1B8E1497}"/>
              </a:ext>
            </a:extLst>
          </p:cNvPr>
          <p:cNvSpPr txBox="1"/>
          <p:nvPr/>
        </p:nvSpPr>
        <p:spPr>
          <a:xfrm>
            <a:off x="1147982" y="1154967"/>
            <a:ext cx="100370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/>
              <a:t>Inloggen op de e-</a:t>
            </a:r>
            <a:r>
              <a:rPr lang="nl-NL" sz="2800" dirty="0" err="1"/>
              <a:t>learning</a:t>
            </a:r>
            <a:r>
              <a:rPr lang="nl-NL" sz="2800" dirty="0"/>
              <a:t> via: </a:t>
            </a:r>
          </a:p>
          <a:p>
            <a:pPr algn="ctr"/>
            <a:r>
              <a:rPr lang="nl-NL" sz="2400" u="sng" dirty="0">
                <a:hlinkClick r:id="rId3"/>
              </a:rPr>
              <a:t>https://eigenbaas.flowsparks.com/</a:t>
            </a:r>
            <a:r>
              <a:rPr lang="nl-NL" sz="2400" dirty="0"/>
              <a:t> </a:t>
            </a:r>
            <a:endParaRPr lang="nl-NL" sz="3200" dirty="0"/>
          </a:p>
          <a:p>
            <a:pPr algn="ctr"/>
            <a:endParaRPr lang="nl-NL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endParaRPr lang="nl-NL" sz="28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872ADF7-EF0F-4918-8B6A-B2F1D5506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119" y="2388863"/>
            <a:ext cx="4013762" cy="331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26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62581" y="394182"/>
            <a:ext cx="9180754" cy="843492"/>
          </a:xfrm>
        </p:spPr>
        <p:txBody>
          <a:bodyPr>
            <a:normAutofit/>
          </a:bodyPr>
          <a:lstStyle/>
          <a:p>
            <a:pPr algn="l"/>
            <a:r>
              <a:rPr lang="nl-NL" sz="2800" b="1" dirty="0">
                <a:solidFill>
                  <a:srgbClr val="B8A1FF"/>
                </a:solidFill>
              </a:rPr>
              <a:t>3.1 Ondernemersklimaat in Nederland</a:t>
            </a:r>
            <a:endParaRPr lang="nl-NL" sz="2800" b="1" i="1" dirty="0">
              <a:solidFill>
                <a:srgbClr val="B8A1FF"/>
              </a:solidFill>
            </a:endParaRPr>
          </a:p>
        </p:txBody>
      </p:sp>
      <p:grpSp>
        <p:nvGrpSpPr>
          <p:cNvPr id="5" name="Groep 2"/>
          <p:cNvGrpSpPr/>
          <p:nvPr/>
        </p:nvGrpSpPr>
        <p:grpSpPr>
          <a:xfrm>
            <a:off x="-643895" y="-904433"/>
            <a:ext cx="3862087" cy="3862087"/>
            <a:chOff x="-643895" y="-904433"/>
            <a:chExt cx="3862087" cy="3862087"/>
          </a:xfrm>
          <a:solidFill>
            <a:schemeClr val="tx1"/>
          </a:solidFill>
        </p:grpSpPr>
        <p:sp>
          <p:nvSpPr>
            <p:cNvPr id="6" name="Ovaal 3"/>
            <p:cNvSpPr/>
            <p:nvPr/>
          </p:nvSpPr>
          <p:spPr>
            <a:xfrm>
              <a:off x="-643895" y="-904433"/>
              <a:ext cx="3862087" cy="3862087"/>
            </a:xfrm>
            <a:prstGeom prst="ellipse">
              <a:avLst/>
            </a:prstGeom>
            <a:grpFill/>
            <a:ln>
              <a:noFill/>
            </a:ln>
            <a:effectLst>
              <a:outerShdw blurRad="241300" dist="177800" dir="2700000" algn="tl" rotWithShape="0">
                <a:srgbClr val="171948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400" dirty="0"/>
                <a:t>  </a:t>
              </a:r>
            </a:p>
          </p:txBody>
        </p:sp>
        <p:pic>
          <p:nvPicPr>
            <p:cNvPr id="7" name="Afbeelding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36" y="293372"/>
              <a:ext cx="2167664" cy="2167664"/>
            </a:xfrm>
            <a:prstGeom prst="rect">
              <a:avLst/>
            </a:prstGeom>
            <a:grpFill/>
          </p:spPr>
        </p:pic>
      </p:grp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825517"/>
              </p:ext>
            </p:extLst>
          </p:nvPr>
        </p:nvGraphicFramePr>
        <p:xfrm>
          <a:off x="951346" y="2174732"/>
          <a:ext cx="10961056" cy="3473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0264">
                  <a:extLst>
                    <a:ext uri="{9D8B030D-6E8A-4147-A177-3AD203B41FA5}">
                      <a16:colId xmlns:a16="http://schemas.microsoft.com/office/drawing/2014/main" val="2485969200"/>
                    </a:ext>
                  </a:extLst>
                </a:gridCol>
                <a:gridCol w="2740264">
                  <a:extLst>
                    <a:ext uri="{9D8B030D-6E8A-4147-A177-3AD203B41FA5}">
                      <a16:colId xmlns:a16="http://schemas.microsoft.com/office/drawing/2014/main" val="254898108"/>
                    </a:ext>
                  </a:extLst>
                </a:gridCol>
                <a:gridCol w="2740264">
                  <a:extLst>
                    <a:ext uri="{9D8B030D-6E8A-4147-A177-3AD203B41FA5}">
                      <a16:colId xmlns:a16="http://schemas.microsoft.com/office/drawing/2014/main" val="4271422126"/>
                    </a:ext>
                  </a:extLst>
                </a:gridCol>
                <a:gridCol w="2740264">
                  <a:extLst>
                    <a:ext uri="{9D8B030D-6E8A-4147-A177-3AD203B41FA5}">
                      <a16:colId xmlns:a16="http://schemas.microsoft.com/office/drawing/2014/main" val="750486394"/>
                    </a:ext>
                  </a:extLst>
                </a:gridCol>
              </a:tblGrid>
              <a:tr h="398398">
                <a:tc>
                  <a:txBody>
                    <a:bodyPr/>
                    <a:lstStyle/>
                    <a:p>
                      <a:r>
                        <a:rPr lang="nl-NL" sz="1800" dirty="0"/>
                        <a:t>Microbedrijf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Kleinbedrijf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Middelgroot Bedrijf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Grootbedrijf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318061"/>
                  </a:ext>
                </a:extLst>
              </a:tr>
              <a:tr h="1277056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ysClr val="windowText" lastClr="000000"/>
                          </a:solidFill>
                        </a:rPr>
                        <a:t>&lt; 10 medewerkers</a:t>
                      </a:r>
                    </a:p>
                    <a:p>
                      <a:r>
                        <a:rPr lang="nl-NL" sz="1800" dirty="0">
                          <a:solidFill>
                            <a:sysClr val="windowText" lastClr="000000"/>
                          </a:solidFill>
                        </a:rPr>
                        <a:t>&lt;</a:t>
                      </a:r>
                      <a:r>
                        <a:rPr lang="nl-NL" sz="1800" baseline="0" dirty="0">
                          <a:solidFill>
                            <a:sysClr val="windowText" lastClr="000000"/>
                          </a:solidFill>
                        </a:rPr>
                        <a:t> 2 miljoen omzet (per jaar)</a:t>
                      </a:r>
                      <a:endParaRPr lang="nl-NL" sz="1800" dirty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nl-NL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ysClr val="windowText" lastClr="000000"/>
                          </a:solidFill>
                        </a:rPr>
                        <a:t>&lt; 50 medewerkers</a:t>
                      </a:r>
                    </a:p>
                    <a:p>
                      <a:r>
                        <a:rPr lang="nl-NL" sz="1800" dirty="0">
                          <a:solidFill>
                            <a:sysClr val="windowText" lastClr="000000"/>
                          </a:solidFill>
                        </a:rPr>
                        <a:t>&lt;</a:t>
                      </a:r>
                      <a:r>
                        <a:rPr lang="nl-NL" sz="1800" baseline="0" dirty="0">
                          <a:solidFill>
                            <a:sysClr val="windowText" lastClr="000000"/>
                          </a:solidFill>
                        </a:rPr>
                        <a:t> 10 miljoen omzet (per jaar</a:t>
                      </a:r>
                      <a:endParaRPr lang="nl-NL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ysClr val="windowText" lastClr="000000"/>
                          </a:solidFill>
                        </a:rPr>
                        <a:t>&lt; 250 medewerkers</a:t>
                      </a:r>
                    </a:p>
                    <a:p>
                      <a:r>
                        <a:rPr lang="nl-NL" sz="1800" dirty="0">
                          <a:solidFill>
                            <a:sysClr val="windowText" lastClr="000000"/>
                          </a:solidFill>
                        </a:rPr>
                        <a:t>&lt; 50 miljoen omzet (per jaar)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nl-NL" sz="1800" dirty="0">
                          <a:solidFill>
                            <a:sysClr val="windowText" lastClr="000000"/>
                          </a:solidFill>
                        </a:rPr>
                        <a:t>&gt;</a:t>
                      </a:r>
                      <a:r>
                        <a:rPr lang="nl-NL" sz="1800" baseline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nl-NL" sz="1800" dirty="0">
                          <a:solidFill>
                            <a:sysClr val="windowText" lastClr="000000"/>
                          </a:solidFill>
                        </a:rPr>
                        <a:t>250 medewerkers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nl-NL" sz="1800" dirty="0">
                          <a:solidFill>
                            <a:sysClr val="windowText" lastClr="000000"/>
                          </a:solidFill>
                        </a:rPr>
                        <a:t>&gt; 50 miljoen omzet (per jaar)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16367"/>
                  </a:ext>
                </a:extLst>
              </a:tr>
              <a:tr h="982351"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ysClr val="windowText" lastClr="000000"/>
                          </a:solidFill>
                        </a:rPr>
                        <a:t>1,1 miljoen microbedrijven in 2019</a:t>
                      </a:r>
                    </a:p>
                    <a:p>
                      <a:r>
                        <a:rPr lang="nl-NL" sz="1400" dirty="0">
                          <a:solidFill>
                            <a:sysClr val="windowText" lastClr="000000"/>
                          </a:solidFill>
                        </a:rPr>
                        <a:t>Omzet: ?</a:t>
                      </a:r>
                    </a:p>
                    <a:p>
                      <a:r>
                        <a:rPr lang="nl-NL" sz="1400" dirty="0">
                          <a:solidFill>
                            <a:sysClr val="windowText" lastClr="000000"/>
                          </a:solidFill>
                        </a:rPr>
                        <a:t>Medewerkers: 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ysClr val="windowText" lastClr="000000"/>
                          </a:solidFill>
                        </a:rPr>
                        <a:t>52.000 MKB in 2019</a:t>
                      </a:r>
                    </a:p>
                    <a:p>
                      <a:endParaRPr lang="nl-NL" sz="1400" dirty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nl-NL" sz="1400" dirty="0">
                          <a:solidFill>
                            <a:sysClr val="windowText" lastClr="000000"/>
                          </a:solidFill>
                        </a:rPr>
                        <a:t>Midden-</a:t>
                      </a:r>
                      <a:r>
                        <a:rPr lang="nl-NL" sz="1400" baseline="0" dirty="0">
                          <a:solidFill>
                            <a:sysClr val="windowText" lastClr="000000"/>
                          </a:solidFill>
                        </a:rPr>
                        <a:t> en kleinbedrijf (MKB) 99% van alle NL bedrijven. Goed voor 60% van het bedrijfsleven. Bied aan 70% van de bevolking werk.</a:t>
                      </a:r>
                    </a:p>
                    <a:p>
                      <a:endParaRPr lang="nl-NL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b="1" dirty="0" err="1">
                          <a:solidFill>
                            <a:sysClr val="windowText" lastClr="000000"/>
                          </a:solidFill>
                        </a:rPr>
                        <a:t>Coolblue</a:t>
                      </a:r>
                      <a:r>
                        <a:rPr lang="nl-NL" sz="1400" b="1" dirty="0">
                          <a:solidFill>
                            <a:sysClr val="windowText" lastClr="000000"/>
                          </a:solidFill>
                        </a:rPr>
                        <a:t> omzet 2019</a:t>
                      </a:r>
                      <a:r>
                        <a:rPr lang="nl-NL" sz="1400" dirty="0">
                          <a:solidFill>
                            <a:sysClr val="windowText" lastClr="000000"/>
                          </a:solidFill>
                        </a:rPr>
                        <a:t>: </a:t>
                      </a:r>
                    </a:p>
                    <a:p>
                      <a:r>
                        <a:rPr lang="nl-NL" sz="1400" dirty="0">
                          <a:solidFill>
                            <a:sysClr val="windowText" lastClr="000000"/>
                          </a:solidFill>
                        </a:rPr>
                        <a:t>1,5 miljard</a:t>
                      </a:r>
                    </a:p>
                    <a:p>
                      <a:r>
                        <a:rPr lang="nl-NL" sz="1400" b="1" dirty="0">
                          <a:solidFill>
                            <a:sysClr val="windowText" lastClr="000000"/>
                          </a:solidFill>
                        </a:rPr>
                        <a:t>winst 2019</a:t>
                      </a:r>
                      <a:r>
                        <a:rPr lang="nl-NL" sz="1400" dirty="0">
                          <a:solidFill>
                            <a:sysClr val="windowText" lastClr="000000"/>
                          </a:solidFill>
                        </a:rPr>
                        <a:t>: 48 miljoen</a:t>
                      </a:r>
                    </a:p>
                    <a:p>
                      <a:r>
                        <a:rPr lang="nl-NL" sz="1400" b="1" baseline="0" dirty="0" err="1">
                          <a:solidFill>
                            <a:sysClr val="windowText" lastClr="000000"/>
                          </a:solidFill>
                        </a:rPr>
                        <a:t>Coolblue</a:t>
                      </a:r>
                      <a:r>
                        <a:rPr lang="nl-NL" sz="1400" b="1" baseline="0" dirty="0">
                          <a:solidFill>
                            <a:sysClr val="windowText" lastClr="000000"/>
                          </a:solidFill>
                        </a:rPr>
                        <a:t> omzet 2020</a:t>
                      </a:r>
                      <a:r>
                        <a:rPr lang="nl-NL" sz="1400" baseline="0" dirty="0">
                          <a:solidFill>
                            <a:sysClr val="windowText" lastClr="000000"/>
                          </a:solidFill>
                        </a:rPr>
                        <a:t>: </a:t>
                      </a:r>
                    </a:p>
                    <a:p>
                      <a:r>
                        <a:rPr lang="nl-NL" sz="1400" baseline="0" dirty="0">
                          <a:solidFill>
                            <a:sysClr val="windowText" lastClr="000000"/>
                          </a:solidFill>
                        </a:rPr>
                        <a:t>2 miljard (</a:t>
                      </a:r>
                      <a:r>
                        <a:rPr lang="nl-NL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+34%)</a:t>
                      </a:r>
                      <a:endParaRPr lang="nl-NL" sz="1400" baseline="0" dirty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nl-NL" sz="1400" b="1" baseline="0" dirty="0">
                          <a:solidFill>
                            <a:sysClr val="windowText" lastClr="000000"/>
                          </a:solidFill>
                        </a:rPr>
                        <a:t>winst 2020</a:t>
                      </a:r>
                      <a:r>
                        <a:rPr lang="nl-NL" sz="1400" baseline="0" dirty="0">
                          <a:solidFill>
                            <a:sysClr val="windowText" lastClr="000000"/>
                          </a:solidFill>
                        </a:rPr>
                        <a:t>: 114 miljoen</a:t>
                      </a:r>
                    </a:p>
                    <a:p>
                      <a:endParaRPr lang="nl-NL" sz="1400" baseline="0" dirty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nl-NL" sz="1400" baseline="0" dirty="0">
                          <a:solidFill>
                            <a:sysClr val="windowText" lastClr="000000"/>
                          </a:solidFill>
                        </a:rPr>
                        <a:t>Medewerkers 2020: 6361</a:t>
                      </a:r>
                      <a:endParaRPr lang="nl-NL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177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0993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538A19AC-7C6B-481A-B64F-FC00E13E0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623" y="255636"/>
            <a:ext cx="9180754" cy="843492"/>
          </a:xfrm>
        </p:spPr>
        <p:txBody>
          <a:bodyPr>
            <a:normAutofit/>
          </a:bodyPr>
          <a:lstStyle/>
          <a:p>
            <a:pPr algn="l"/>
            <a:r>
              <a:rPr lang="nl-NL" sz="2800" b="1" dirty="0">
                <a:solidFill>
                  <a:srgbClr val="B8A1FF"/>
                </a:solidFill>
              </a:rPr>
              <a:t>3.1 Ondernemersklimaat in Nederland</a:t>
            </a:r>
            <a:endParaRPr lang="nl-NL" sz="2800" b="1" i="1" dirty="0">
              <a:solidFill>
                <a:srgbClr val="B8A1FF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B206703-4635-4AF1-B305-38A5AC54381A}"/>
              </a:ext>
            </a:extLst>
          </p:cNvPr>
          <p:cNvSpPr txBox="1"/>
          <p:nvPr/>
        </p:nvSpPr>
        <p:spPr>
          <a:xfrm>
            <a:off x="1773382" y="1838036"/>
            <a:ext cx="71545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Micro ondernemingen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Maximaal 10 fulltime medewerkers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Maximaal 700.000 euro omzet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Eenmanszaak en zzp-er/freelancer vallen hier ook onder</a:t>
            </a:r>
          </a:p>
          <a:p>
            <a:endParaRPr lang="nl-NL" dirty="0"/>
          </a:p>
          <a:p>
            <a:r>
              <a:rPr lang="nl-NL" dirty="0"/>
              <a:t>De laatste jaren is er een flinke stijging in het aantal </a:t>
            </a:r>
            <a:r>
              <a:rPr lang="nl-NL" dirty="0" err="1"/>
              <a:t>microondernemingen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b="1" dirty="0"/>
              <a:t>Wat voor soort bedrijven zijn mensen gestart denk je?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48AB4D2-6ADC-4A15-ABB9-3B3182A8A3E3}"/>
              </a:ext>
            </a:extLst>
          </p:cNvPr>
          <p:cNvSpPr txBox="1"/>
          <p:nvPr/>
        </p:nvSpPr>
        <p:spPr>
          <a:xfrm>
            <a:off x="1773382" y="4054763"/>
            <a:ext cx="514076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Honden uitlaat service</a:t>
            </a:r>
          </a:p>
          <a:p>
            <a:r>
              <a:rPr lang="nl-NL" dirty="0"/>
              <a:t>Schoonmaakdienst</a:t>
            </a:r>
          </a:p>
          <a:p>
            <a:r>
              <a:rPr lang="nl-NL" dirty="0"/>
              <a:t>Webshop</a:t>
            </a:r>
          </a:p>
          <a:p>
            <a:r>
              <a:rPr lang="nl-NL" dirty="0"/>
              <a:t>Account </a:t>
            </a:r>
            <a:r>
              <a:rPr lang="nl-NL" i="1" dirty="0"/>
              <a:t>(om alle nieuwe bedrijven te kunnen helpen)</a:t>
            </a:r>
          </a:p>
          <a:p>
            <a:r>
              <a:rPr lang="nl-NL" dirty="0"/>
              <a:t>Vloggers</a:t>
            </a:r>
          </a:p>
          <a:p>
            <a:r>
              <a:rPr lang="nl-NL" dirty="0"/>
              <a:t>Filmproducenten</a:t>
            </a:r>
          </a:p>
          <a:p>
            <a:r>
              <a:rPr lang="nl-NL" dirty="0"/>
              <a:t>Pakketbezorgers</a:t>
            </a:r>
          </a:p>
        </p:txBody>
      </p:sp>
    </p:spTree>
    <p:extLst>
      <p:ext uri="{BB962C8B-B14F-4D97-AF65-F5344CB8AC3E}">
        <p14:creationId xmlns:p14="http://schemas.microsoft.com/office/powerpoint/2010/main" val="358479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70217" y="-49165"/>
            <a:ext cx="9180754" cy="2852737"/>
          </a:xfrm>
        </p:spPr>
        <p:txBody>
          <a:bodyPr>
            <a:normAutofit/>
          </a:bodyPr>
          <a:lstStyle/>
          <a:p>
            <a:pPr algn="l"/>
            <a:r>
              <a:rPr lang="nl-NL" sz="2800" dirty="0">
                <a:solidFill>
                  <a:srgbClr val="FFC000"/>
                </a:solidFill>
              </a:rPr>
              <a:t>3.1 Ondernemersklimaat in Nederland</a:t>
            </a:r>
            <a:endParaRPr lang="nl-NL" sz="2800" i="1" dirty="0">
              <a:solidFill>
                <a:srgbClr val="FFC000"/>
              </a:solidFill>
            </a:endParaRPr>
          </a:p>
        </p:txBody>
      </p:sp>
      <p:grpSp>
        <p:nvGrpSpPr>
          <p:cNvPr id="5" name="Groep 2"/>
          <p:cNvGrpSpPr/>
          <p:nvPr/>
        </p:nvGrpSpPr>
        <p:grpSpPr>
          <a:xfrm>
            <a:off x="-643895" y="-904433"/>
            <a:ext cx="3862087" cy="3862087"/>
            <a:chOff x="-643895" y="-904433"/>
            <a:chExt cx="3862087" cy="3862087"/>
          </a:xfrm>
          <a:solidFill>
            <a:schemeClr val="tx1"/>
          </a:solidFill>
        </p:grpSpPr>
        <p:sp>
          <p:nvSpPr>
            <p:cNvPr id="6" name="Ovaal 3"/>
            <p:cNvSpPr/>
            <p:nvPr/>
          </p:nvSpPr>
          <p:spPr>
            <a:xfrm>
              <a:off x="-643895" y="-904433"/>
              <a:ext cx="3862087" cy="3862087"/>
            </a:xfrm>
            <a:prstGeom prst="ellipse">
              <a:avLst/>
            </a:prstGeom>
            <a:grpFill/>
            <a:ln>
              <a:noFill/>
            </a:ln>
            <a:effectLst>
              <a:outerShdw blurRad="241300" dist="177800" dir="2700000" algn="tl" rotWithShape="0">
                <a:srgbClr val="171948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400" dirty="0"/>
                <a:t>  </a:t>
              </a:r>
            </a:p>
          </p:txBody>
        </p:sp>
        <p:pic>
          <p:nvPicPr>
            <p:cNvPr id="7" name="Afbeelding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36" y="293372"/>
              <a:ext cx="2167664" cy="2167664"/>
            </a:xfrm>
            <a:prstGeom prst="rect">
              <a:avLst/>
            </a:prstGeom>
            <a:grpFill/>
          </p:spPr>
        </p:pic>
      </p:grpSp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3370217" y="2957654"/>
          <a:ext cx="5740401" cy="311752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5740401">
                  <a:extLst>
                    <a:ext uri="{9D8B030D-6E8A-4147-A177-3AD203B41FA5}">
                      <a16:colId xmlns:a16="http://schemas.microsoft.com/office/drawing/2014/main" val="2714303551"/>
                    </a:ext>
                  </a:extLst>
                </a:gridCol>
              </a:tblGrid>
              <a:tr h="623504">
                <a:tc>
                  <a:txBody>
                    <a:bodyPr/>
                    <a:lstStyle/>
                    <a:p>
                      <a:r>
                        <a:rPr lang="nl-NL" sz="2400" b="1" dirty="0"/>
                        <a:t>Handelsbedrijven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062274"/>
                  </a:ext>
                </a:extLst>
              </a:tr>
              <a:tr h="623504">
                <a:tc>
                  <a:txBody>
                    <a:bodyPr/>
                    <a:lstStyle/>
                    <a:p>
                      <a:r>
                        <a:rPr lang="nl-NL" sz="2400" b="1" dirty="0"/>
                        <a:t>Industriële</a:t>
                      </a:r>
                      <a:r>
                        <a:rPr lang="nl-NL" sz="2400" b="1" baseline="0" dirty="0"/>
                        <a:t> bedrijven</a:t>
                      </a:r>
                      <a:endParaRPr lang="nl-NL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975963"/>
                  </a:ext>
                </a:extLst>
              </a:tr>
              <a:tr h="623504">
                <a:tc>
                  <a:txBody>
                    <a:bodyPr/>
                    <a:lstStyle/>
                    <a:p>
                      <a:r>
                        <a:rPr lang="nl-NL" sz="2400" b="1" dirty="0"/>
                        <a:t>Agrarische bedrijven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969650"/>
                  </a:ext>
                </a:extLst>
              </a:tr>
              <a:tr h="623504">
                <a:tc>
                  <a:txBody>
                    <a:bodyPr/>
                    <a:lstStyle/>
                    <a:p>
                      <a:r>
                        <a:rPr lang="nl-NL" sz="2400" b="1" dirty="0"/>
                        <a:t>Dienstverlenende</a:t>
                      </a:r>
                      <a:r>
                        <a:rPr lang="nl-NL" sz="2400" b="1" baseline="0" dirty="0"/>
                        <a:t> bedrijven</a:t>
                      </a:r>
                      <a:endParaRPr lang="nl-NL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969365"/>
                  </a:ext>
                </a:extLst>
              </a:tr>
              <a:tr h="623504">
                <a:tc>
                  <a:txBody>
                    <a:bodyPr/>
                    <a:lstStyle/>
                    <a:p>
                      <a:r>
                        <a:rPr lang="nl-NL" sz="2400" b="1" dirty="0"/>
                        <a:t>Financiële instellingen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045352"/>
                  </a:ext>
                </a:extLst>
              </a:tr>
            </a:tbl>
          </a:graphicData>
        </a:graphic>
      </p:graphicFrame>
      <p:sp>
        <p:nvSpPr>
          <p:cNvPr id="9" name="Titel 1"/>
          <p:cNvSpPr txBox="1">
            <a:spLocks/>
          </p:cNvSpPr>
          <p:nvPr/>
        </p:nvSpPr>
        <p:spPr>
          <a:xfrm>
            <a:off x="3218192" y="2109715"/>
            <a:ext cx="8558941" cy="6502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6E1E8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dirty="0">
                <a:solidFill>
                  <a:schemeClr val="bg1"/>
                </a:solidFill>
              </a:rPr>
              <a:t>Soorten bedrijven</a:t>
            </a:r>
            <a:br>
              <a:rPr lang="nl-NL" sz="3600" dirty="0">
                <a:solidFill>
                  <a:schemeClr val="bg1"/>
                </a:solidFill>
              </a:rPr>
            </a:br>
            <a:endParaRPr lang="nl-NL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898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48593" y="-49165"/>
            <a:ext cx="9102377" cy="1822547"/>
          </a:xfrm>
        </p:spPr>
        <p:txBody>
          <a:bodyPr>
            <a:normAutofit/>
          </a:bodyPr>
          <a:lstStyle/>
          <a:p>
            <a:pPr algn="l"/>
            <a:r>
              <a:rPr lang="nl-NL" sz="2800" b="1" dirty="0">
                <a:solidFill>
                  <a:srgbClr val="B8A1FF"/>
                </a:solidFill>
              </a:rPr>
              <a:t>3.2 Rechtsvormen</a:t>
            </a:r>
            <a:endParaRPr lang="nl-NL" sz="2800" b="1" i="1" dirty="0">
              <a:solidFill>
                <a:srgbClr val="B8A1FF"/>
              </a:solidFill>
            </a:endParaRPr>
          </a:p>
        </p:txBody>
      </p:sp>
      <p:grpSp>
        <p:nvGrpSpPr>
          <p:cNvPr id="5" name="Groep 2"/>
          <p:cNvGrpSpPr/>
          <p:nvPr/>
        </p:nvGrpSpPr>
        <p:grpSpPr>
          <a:xfrm>
            <a:off x="-643895" y="-904433"/>
            <a:ext cx="3862087" cy="3862087"/>
            <a:chOff x="-643895" y="-904433"/>
            <a:chExt cx="3862087" cy="3862087"/>
          </a:xfrm>
          <a:solidFill>
            <a:schemeClr val="tx1"/>
          </a:solidFill>
        </p:grpSpPr>
        <p:sp>
          <p:nvSpPr>
            <p:cNvPr id="6" name="Ovaal 3"/>
            <p:cNvSpPr/>
            <p:nvPr/>
          </p:nvSpPr>
          <p:spPr>
            <a:xfrm>
              <a:off x="-643895" y="-904433"/>
              <a:ext cx="3862087" cy="3862087"/>
            </a:xfrm>
            <a:prstGeom prst="ellipse">
              <a:avLst/>
            </a:prstGeom>
            <a:grpFill/>
            <a:ln>
              <a:noFill/>
            </a:ln>
            <a:effectLst>
              <a:outerShdw blurRad="241300" dist="177800" dir="2700000" algn="tl" rotWithShape="0">
                <a:srgbClr val="171948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400" dirty="0"/>
                <a:t>  </a:t>
              </a:r>
            </a:p>
          </p:txBody>
        </p:sp>
        <p:pic>
          <p:nvPicPr>
            <p:cNvPr id="7" name="Afbeelding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36" y="293372"/>
              <a:ext cx="2167664" cy="2167664"/>
            </a:xfrm>
            <a:prstGeom prst="rect">
              <a:avLst/>
            </a:prstGeom>
            <a:grpFill/>
          </p:spPr>
        </p:pic>
      </p:grpSp>
      <p:pic>
        <p:nvPicPr>
          <p:cNvPr id="3" name="Onlinemedia 2" title="Kies een rechtsvorm | Bedrijf starten #5 | KVK">
            <a:hlinkClick r:id="" action="ppaction://media"/>
            <a:extLst>
              <a:ext uri="{FF2B5EF4-FFF2-40B4-BE49-F238E27FC236}">
                <a16:creationId xmlns:a16="http://schemas.microsoft.com/office/drawing/2014/main" id="{4C1DF986-500B-40B8-AE50-3F288A09389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15691" y="1653309"/>
            <a:ext cx="7518564" cy="424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3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D529D-9C1B-45F4-85BA-A3EAFB0C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757"/>
            <a:ext cx="10515600" cy="423862"/>
          </a:xfrm>
        </p:spPr>
        <p:txBody>
          <a:bodyPr>
            <a:normAutofit fontScale="90000"/>
          </a:bodyPr>
          <a:lstStyle/>
          <a:p>
            <a:r>
              <a:rPr lang="nl-NL" dirty="0"/>
              <a:t>Rechtsvormen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9F0A7CD-885A-4FE6-A2E9-CF09BD407573}"/>
              </a:ext>
            </a:extLst>
          </p:cNvPr>
          <p:cNvSpPr txBox="1"/>
          <p:nvPr/>
        </p:nvSpPr>
        <p:spPr>
          <a:xfrm>
            <a:off x="2973735" y="3244334"/>
            <a:ext cx="6244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2"/>
              </a:rPr>
              <a:t>Welke rechtsvorm past bij uw bedrijf? | Ondernemersplein - KVK</a:t>
            </a:r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27F059-8ED3-4C50-91BE-D9BAD1A50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661102"/>
            <a:ext cx="5715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63715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071A6EC35BC541976CBE45F7D8B750" ma:contentTypeVersion="2" ma:contentTypeDescription="Een nieuw document maken." ma:contentTypeScope="" ma:versionID="6e9f4c9111053c347fad25dc8882ad30">
  <xsd:schema xmlns:xsd="http://www.w3.org/2001/XMLSchema" xmlns:xs="http://www.w3.org/2001/XMLSchema" xmlns:p="http://schemas.microsoft.com/office/2006/metadata/properties" xmlns:ns3="d95abb03-f9aa-4c33-99fc-7afb519e452f" targetNamespace="http://schemas.microsoft.com/office/2006/metadata/properties" ma:root="true" ma:fieldsID="50e5179769f6bc871ff3d3055de4f4c0" ns3:_="">
    <xsd:import namespace="d95abb03-f9aa-4c33-99fc-7afb519e452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5abb03-f9aa-4c33-99fc-7afb519e45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4FF143-0ABB-4CFF-A5DD-2BA0E6EC9068}">
  <ds:schemaRefs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d95abb03-f9aa-4c33-99fc-7afb519e452f"/>
  </ds:schemaRefs>
</ds:datastoreItem>
</file>

<file path=customXml/itemProps2.xml><?xml version="1.0" encoding="utf-8"?>
<ds:datastoreItem xmlns:ds="http://schemas.openxmlformats.org/officeDocument/2006/customXml" ds:itemID="{9DB56D04-4173-4D8A-8FDA-0F2F45F084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5abb03-f9aa-4c33-99fc-7afb519e45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583B6F-241B-4752-BA3F-65607B61D5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1681</TotalTime>
  <Words>878</Words>
  <Application>Microsoft Office PowerPoint</Application>
  <PresentationFormat>Breedbeeld</PresentationFormat>
  <Paragraphs>169</Paragraphs>
  <Slides>18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Roboto</vt:lpstr>
      <vt:lpstr>Wingdings</vt:lpstr>
      <vt:lpstr>Kantoorthema</vt:lpstr>
      <vt:lpstr>PowerPoint-presentatie</vt:lpstr>
      <vt:lpstr>PowerPoint-presentatie</vt:lpstr>
      <vt:lpstr>H3. De onderneming en de omgeving</vt:lpstr>
      <vt:lpstr>PowerPoint-presentatie</vt:lpstr>
      <vt:lpstr>3.1 Ondernemersklimaat in Nederland</vt:lpstr>
      <vt:lpstr>3.1 Ondernemersklimaat in Nederland</vt:lpstr>
      <vt:lpstr>3.1 Ondernemersklimaat in Nederland</vt:lpstr>
      <vt:lpstr>3.2 Rechtsvormen</vt:lpstr>
      <vt:lpstr>Rechtsvormen</vt:lpstr>
      <vt:lpstr>3.2 Rechtsvormen</vt:lpstr>
      <vt:lpstr>3.2 Rechtsvormen</vt:lpstr>
      <vt:lpstr>3.3 BTW en belastingdienst</vt:lpstr>
      <vt:lpstr>3.3 BTW en belastingdienst</vt:lpstr>
      <vt:lpstr>PowerPoint-presentatie</vt:lpstr>
      <vt:lpstr>PowerPoint-presentatie</vt:lpstr>
      <vt:lpstr>3.5 Regels voor je bedrijfsnaam en        domeinnaam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Thomas Noordeloos</dc:creator>
  <cp:lastModifiedBy>Tim Lagas</cp:lastModifiedBy>
  <cp:revision>128</cp:revision>
  <dcterms:created xsi:type="dcterms:W3CDTF">2021-07-07T07:37:45Z</dcterms:created>
  <dcterms:modified xsi:type="dcterms:W3CDTF">2021-11-29T16:23:54Z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0x0101003B071A6EC35BC541976CBE45F7D8B750</vt:lpwstr>
  </property>
</Properties>
</file>